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Josefin Slab"/>
      <p:regular r:id="rId28"/>
      <p:bold r:id="rId29"/>
      <p:italic r:id="rId30"/>
      <p:boldItalic r:id="rId31"/>
    </p:embeddedFont>
    <p:embeddedFont>
      <p:font typeface="Anton"/>
      <p:regular r:id="rId32"/>
    </p:embeddedFont>
    <p:embeddedFont>
      <p:font typeface="Montserrat"/>
      <p:regular r:id="rId33"/>
      <p:bold r:id="rId34"/>
      <p:italic r:id="rId35"/>
      <p:boldItalic r:id="rId36"/>
    </p:embeddedFont>
    <p:embeddedFont>
      <p:font typeface="Fira Sans Condensed Light"/>
      <p:regular r:id="rId37"/>
      <p:bold r:id="rId38"/>
      <p:italic r:id="rId39"/>
      <p:boldItalic r:id="rId40"/>
    </p:embeddedFont>
    <p:embeddedFont>
      <p:font typeface="Montserrat ExtraLight"/>
      <p:regular r:id="rId41"/>
      <p:bold r:id="rId42"/>
      <p:italic r:id="rId43"/>
      <p:boldItalic r:id="rId44"/>
    </p:embeddedFont>
    <p:embeddedFont>
      <p:font typeface="Fira Sans Condensed"/>
      <p:regular r:id="rId45"/>
      <p:bold r:id="rId46"/>
      <p:italic r:id="rId47"/>
      <p:boldItalic r:id="rId48"/>
    </p:embeddedFont>
    <p:embeddedFont>
      <p:font typeface="Montserrat ExtraBold"/>
      <p:bold r:id="rId49"/>
      <p:boldItalic r:id="rId50"/>
    </p:embeddedFont>
    <p:embeddedFont>
      <p:font typeface="Advent Pro Light"/>
      <p:regular r:id="rId51"/>
      <p:bold r:id="rId52"/>
    </p:embeddedFont>
    <p:embeddedFont>
      <p:font typeface="Rajdhani"/>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46420E-FC10-44A5-AF57-F9F2279CB718}">
  <a:tblStyle styleId="{E446420E-FC10-44A5-AF57-F9F2279CB7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CondensedLight-boldItalic.fntdata"/><Relationship Id="rId42" Type="http://schemas.openxmlformats.org/officeDocument/2006/relationships/font" Target="fonts/MontserratExtraLight-bold.fntdata"/><Relationship Id="rId41" Type="http://schemas.openxmlformats.org/officeDocument/2006/relationships/font" Target="fonts/MontserratExtraLight-regular.fntdata"/><Relationship Id="rId44" Type="http://schemas.openxmlformats.org/officeDocument/2006/relationships/font" Target="fonts/MontserratExtraLight-boldItalic.fntdata"/><Relationship Id="rId43" Type="http://schemas.openxmlformats.org/officeDocument/2006/relationships/font" Target="fonts/MontserratExtraLight-italic.fntdata"/><Relationship Id="rId46" Type="http://schemas.openxmlformats.org/officeDocument/2006/relationships/font" Target="fonts/FiraSansCondensed-bold.fntdata"/><Relationship Id="rId45" Type="http://schemas.openxmlformats.org/officeDocument/2006/relationships/font" Target="fonts/FiraSansCondense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Condensed-boldItalic.fntdata"/><Relationship Id="rId47" Type="http://schemas.openxmlformats.org/officeDocument/2006/relationships/font" Target="fonts/FiraSansCondensed-italic.fntdata"/><Relationship Id="rId49"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lab-boldItalic.fntdata"/><Relationship Id="rId30" Type="http://schemas.openxmlformats.org/officeDocument/2006/relationships/font" Target="fonts/JosefinSlab-italic.fntdata"/><Relationship Id="rId33" Type="http://schemas.openxmlformats.org/officeDocument/2006/relationships/font" Target="fonts/Montserrat-regular.fntdata"/><Relationship Id="rId32" Type="http://schemas.openxmlformats.org/officeDocument/2006/relationships/font" Target="fonts/Anton-regular.fntdata"/><Relationship Id="rId35" Type="http://schemas.openxmlformats.org/officeDocument/2006/relationships/font" Target="fonts/Montserrat-italic.fntdata"/><Relationship Id="rId34" Type="http://schemas.openxmlformats.org/officeDocument/2006/relationships/font" Target="fonts/Montserrat-bold.fntdata"/><Relationship Id="rId37" Type="http://schemas.openxmlformats.org/officeDocument/2006/relationships/font" Target="fonts/FiraSansCondensedLight-regular.fntdata"/><Relationship Id="rId36" Type="http://schemas.openxmlformats.org/officeDocument/2006/relationships/font" Target="fonts/Montserrat-boldItalic.fntdata"/><Relationship Id="rId39" Type="http://schemas.openxmlformats.org/officeDocument/2006/relationships/font" Target="fonts/FiraSansCondensedLight-italic.fntdata"/><Relationship Id="rId38" Type="http://schemas.openxmlformats.org/officeDocument/2006/relationships/font" Target="fonts/FiraSansCondense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JosefinSlab-regular.fntdata"/><Relationship Id="rId27" Type="http://schemas.openxmlformats.org/officeDocument/2006/relationships/slide" Target="slides/slide22.xml"/><Relationship Id="rId29" Type="http://schemas.openxmlformats.org/officeDocument/2006/relationships/font" Target="fonts/JosefinSlab-bold.fntdata"/><Relationship Id="rId51" Type="http://schemas.openxmlformats.org/officeDocument/2006/relationships/font" Target="fonts/AdventProLight-regular.fntdata"/><Relationship Id="rId50" Type="http://schemas.openxmlformats.org/officeDocument/2006/relationships/font" Target="fonts/MontserratExtraBold-boldItalic.fntdata"/><Relationship Id="rId53" Type="http://schemas.openxmlformats.org/officeDocument/2006/relationships/font" Target="fonts/Rajdhani-regular.fntdata"/><Relationship Id="rId52" Type="http://schemas.openxmlformats.org/officeDocument/2006/relationships/font" Target="fonts/AdventProLight-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ajdhani-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3628c7b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3628c7b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3628c7b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3628c7b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76cdc3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76cdc3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3628c7b4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3628c7b4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3628c7b45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3628c7b45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3628c7b4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3628c7b4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3628c7b45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3628c7b45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3628c7b45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3628c7b45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3628c7b45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3628c7b45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276cdc37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276cdc37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3628c7b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3628c7b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3628c7b45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3628c7b45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3628c7b4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3628c7b4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276cdc37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276cdc37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3628c7b45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3628c7b45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276cdc3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276cdc3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276cdc37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276cdc37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Fira Sans Condensed Light"/>
                <a:ea typeface="Fira Sans Condensed Light"/>
                <a:cs typeface="Fira Sans Condensed Light"/>
                <a:sym typeface="Fira Sans Condensed Light"/>
              </a:rPr>
              <a:t>In this formulation, no aspect of the network is learned from data </a:t>
            </a:r>
            <a:endParaRPr sz="1500">
              <a:solidFill>
                <a:schemeClr val="dk1"/>
              </a:solidFill>
              <a:latin typeface="Fira Sans Condensed Light"/>
              <a:ea typeface="Fira Sans Condensed Light"/>
              <a:cs typeface="Fira Sans Condensed Light"/>
              <a:sym typeface="Fira Sans Condensed Light"/>
            </a:endParaRPr>
          </a:p>
          <a:p>
            <a:pPr indent="0" lvl="0" marL="0" rtl="0" algn="l">
              <a:lnSpc>
                <a:spcPct val="115000"/>
              </a:lnSpc>
              <a:spcBef>
                <a:spcPts val="1600"/>
              </a:spcBef>
              <a:spcAft>
                <a:spcPts val="1600"/>
              </a:spcAft>
              <a:buClr>
                <a:schemeClr val="dk1"/>
              </a:buClr>
              <a:buSzPts val="1100"/>
              <a:buFont typeface="Arial"/>
              <a:buNone/>
            </a:pPr>
            <a:r>
              <a:rPr lang="en" sz="1500">
                <a:solidFill>
                  <a:schemeClr val="dk1"/>
                </a:solidFill>
                <a:latin typeface="Fira Sans Condensed Light"/>
                <a:ea typeface="Fira Sans Condensed Light"/>
                <a:cs typeface="Fira Sans Condensed Light"/>
                <a:sym typeface="Fira Sans Condensed Light"/>
              </a:rPr>
              <a:t>We want to illustrate the power of the image prior implicitly captured by the network structure.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3628c7b45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3628c7b45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Fira Sans Condensed Light"/>
                <a:ea typeface="Fira Sans Condensed Light"/>
                <a:cs typeface="Fira Sans Condensed Light"/>
                <a:sym typeface="Fira Sans Condensed Light"/>
              </a:rPr>
              <a:t>In this formulation, no aspect of the network is learned from data </a:t>
            </a:r>
            <a:endParaRPr sz="1500">
              <a:solidFill>
                <a:schemeClr val="dk1"/>
              </a:solidFill>
              <a:latin typeface="Fira Sans Condensed Light"/>
              <a:ea typeface="Fira Sans Condensed Light"/>
              <a:cs typeface="Fira Sans Condensed Light"/>
              <a:sym typeface="Fira Sans Condensed Light"/>
            </a:endParaRPr>
          </a:p>
          <a:p>
            <a:pPr indent="0" lvl="0" marL="0" rtl="0" algn="l">
              <a:lnSpc>
                <a:spcPct val="115000"/>
              </a:lnSpc>
              <a:spcBef>
                <a:spcPts val="1600"/>
              </a:spcBef>
              <a:spcAft>
                <a:spcPts val="1600"/>
              </a:spcAft>
              <a:buNone/>
            </a:pPr>
            <a:r>
              <a:rPr lang="en" sz="1500">
                <a:solidFill>
                  <a:schemeClr val="dk1"/>
                </a:solidFill>
                <a:latin typeface="Fira Sans Condensed Light"/>
                <a:ea typeface="Fira Sans Condensed Light"/>
                <a:cs typeface="Fira Sans Condensed Light"/>
                <a:sym typeface="Fira Sans Condensed Light"/>
              </a:rPr>
              <a:t>We want to illustrate the power of the image prior implicitly captured by the network structure.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276cdc3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276cdc3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3628c7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3628c7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7200">
                <a:latin typeface="Anton"/>
                <a:ea typeface="Anton"/>
                <a:cs typeface="Anton"/>
                <a:sym typeface="Anto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400"/>
            </a:lvl1pPr>
            <a:lvl2pPr indent="-304800" lvl="1" marL="914400" rtl="0" algn="ctr">
              <a:spcBef>
                <a:spcPts val="1600"/>
              </a:spcBef>
              <a:spcAft>
                <a:spcPts val="0"/>
              </a:spcAft>
              <a:buSzPts val="1200"/>
              <a:buChar char="○"/>
              <a:defRPr/>
            </a:lvl2pPr>
            <a:lvl3pPr indent="-304800" lvl="2" marL="1371600" rtl="0" algn="ctr">
              <a:spcBef>
                <a:spcPts val="1600"/>
              </a:spcBef>
              <a:spcAft>
                <a:spcPts val="0"/>
              </a:spcAft>
              <a:buSzPts val="1200"/>
              <a:buChar char="■"/>
              <a:defRPr/>
            </a:lvl3pPr>
            <a:lvl4pPr indent="-304800" lvl="3" marL="1828800" rtl="0" algn="ctr">
              <a:spcBef>
                <a:spcPts val="1600"/>
              </a:spcBef>
              <a:spcAft>
                <a:spcPts val="0"/>
              </a:spcAft>
              <a:buSzPts val="1200"/>
              <a:buChar char="●"/>
              <a:defRPr/>
            </a:lvl4pPr>
            <a:lvl5pPr indent="-304800" lvl="4" marL="2286000" rtl="0" algn="ctr">
              <a:spcBef>
                <a:spcPts val="1600"/>
              </a:spcBef>
              <a:spcAft>
                <a:spcPts val="0"/>
              </a:spcAft>
              <a:buSzPts val="1200"/>
              <a:buChar char="○"/>
              <a:defRPr/>
            </a:lvl5pPr>
            <a:lvl6pPr indent="-304800" lvl="5" marL="2743200" rtl="0" algn="ctr">
              <a:spcBef>
                <a:spcPts val="1600"/>
              </a:spcBef>
              <a:spcAft>
                <a:spcPts val="0"/>
              </a:spcAft>
              <a:buSzPts val="1200"/>
              <a:buChar char="■"/>
              <a:defRPr/>
            </a:lvl6pPr>
            <a:lvl7pPr indent="-304800" lvl="6" marL="3200400" rtl="0" algn="ctr">
              <a:spcBef>
                <a:spcPts val="1600"/>
              </a:spcBef>
              <a:spcAft>
                <a:spcPts val="0"/>
              </a:spcAft>
              <a:buSzPts val="1200"/>
              <a:buChar char="●"/>
              <a:defRPr/>
            </a:lvl7pPr>
            <a:lvl8pPr indent="-304800" lvl="7" marL="3657600" rtl="0" algn="ctr">
              <a:spcBef>
                <a:spcPts val="1600"/>
              </a:spcBef>
              <a:spcAft>
                <a:spcPts val="0"/>
              </a:spcAft>
              <a:buSzPts val="1200"/>
              <a:buChar char="○"/>
              <a:defRPr/>
            </a:lvl8pPr>
            <a:lvl9pPr indent="-304800" lvl="8" marL="4114800" rtl="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rtl="0">
              <a:spcBef>
                <a:spcPts val="1600"/>
              </a:spcBef>
              <a:spcAft>
                <a:spcPts val="0"/>
              </a:spcAft>
              <a:buClr>
                <a:srgbClr val="000000"/>
              </a:buClr>
              <a:buSzPts val="1100"/>
              <a:buAutoNum type="alphaLcPeriod"/>
              <a:defRPr sz="1200"/>
            </a:lvl2pPr>
            <a:lvl3pPr indent="-298450" lvl="2" marL="1371600" rtl="0">
              <a:spcBef>
                <a:spcPts val="1600"/>
              </a:spcBef>
              <a:spcAft>
                <a:spcPts val="0"/>
              </a:spcAft>
              <a:buClr>
                <a:srgbClr val="000000"/>
              </a:buClr>
              <a:buSzPts val="1100"/>
              <a:buAutoNum type="romanLcPeriod"/>
              <a:defRPr sz="1200"/>
            </a:lvl3pPr>
            <a:lvl4pPr indent="-298450" lvl="3" marL="1828800" rtl="0">
              <a:spcBef>
                <a:spcPts val="1600"/>
              </a:spcBef>
              <a:spcAft>
                <a:spcPts val="0"/>
              </a:spcAft>
              <a:buClr>
                <a:srgbClr val="000000"/>
              </a:buClr>
              <a:buSzPts val="1100"/>
              <a:buAutoNum type="arabicPeriod"/>
              <a:defRPr sz="1200"/>
            </a:lvl4pPr>
            <a:lvl5pPr indent="-298450" lvl="4" marL="2286000" rtl="0">
              <a:spcBef>
                <a:spcPts val="1600"/>
              </a:spcBef>
              <a:spcAft>
                <a:spcPts val="0"/>
              </a:spcAft>
              <a:buClr>
                <a:srgbClr val="000000"/>
              </a:buClr>
              <a:buSzPts val="1100"/>
              <a:buAutoNum type="alphaLcPeriod"/>
              <a:defRPr sz="1200"/>
            </a:lvl5pPr>
            <a:lvl6pPr indent="-298450" lvl="5" marL="2743200" rtl="0">
              <a:spcBef>
                <a:spcPts val="1600"/>
              </a:spcBef>
              <a:spcAft>
                <a:spcPts val="0"/>
              </a:spcAft>
              <a:buClr>
                <a:srgbClr val="000000"/>
              </a:buClr>
              <a:buSzPts val="1100"/>
              <a:buAutoNum type="romanLcPeriod"/>
              <a:defRPr sz="1200"/>
            </a:lvl6pPr>
            <a:lvl7pPr indent="-298450" lvl="6" marL="3200400" rtl="0">
              <a:spcBef>
                <a:spcPts val="1600"/>
              </a:spcBef>
              <a:spcAft>
                <a:spcPts val="0"/>
              </a:spcAft>
              <a:buClr>
                <a:srgbClr val="000000"/>
              </a:buClr>
              <a:buSzPts val="1100"/>
              <a:buAutoNum type="arabicPeriod"/>
              <a:defRPr sz="1200"/>
            </a:lvl7pPr>
            <a:lvl8pPr indent="-298450" lvl="7" marL="3657600" rtl="0">
              <a:spcBef>
                <a:spcPts val="1600"/>
              </a:spcBef>
              <a:spcAft>
                <a:spcPts val="0"/>
              </a:spcAft>
              <a:buClr>
                <a:srgbClr val="000000"/>
              </a:buClr>
              <a:buSzPts val="1100"/>
              <a:buAutoNum type="alphaLcPeriod"/>
              <a:defRPr sz="1200"/>
            </a:lvl8pPr>
            <a:lvl9pPr indent="-298450" lvl="8" marL="4114800" rtl="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rt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rt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rt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rt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rt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rt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rt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rt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rtl="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rtl="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rtl="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rtl="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rtl="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rtl="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rtl="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rtl="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hyperlink" Target="https://github.com/tamoghnokandar/GNR-638-Projec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24.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32.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27.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31.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4">
            <a:alphaModFix/>
          </a:blip>
          <a:srcRect b="5495" l="6664" r="6220" t="4858"/>
          <a:stretch/>
        </p:blipFill>
        <p:spPr>
          <a:xfrm>
            <a:off x="5397825" y="510750"/>
            <a:ext cx="4197350" cy="4319530"/>
          </a:xfrm>
          <a:prstGeom prst="rect">
            <a:avLst/>
          </a:prstGeom>
          <a:noFill/>
          <a:ln>
            <a:noFill/>
          </a:ln>
        </p:spPr>
      </p:pic>
      <p:sp>
        <p:nvSpPr>
          <p:cNvPr id="99" name="Google Shape;99;p22"/>
          <p:cNvSpPr txBox="1"/>
          <p:nvPr/>
        </p:nvSpPr>
        <p:spPr>
          <a:xfrm>
            <a:off x="258725" y="1101450"/>
            <a:ext cx="5757600" cy="750900"/>
          </a:xfrm>
          <a:prstGeom prst="rect">
            <a:avLst/>
          </a:prstGeom>
          <a:noFill/>
          <a:ln>
            <a:noFill/>
          </a:ln>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t/>
            </a:r>
            <a:endParaRPr b="1" sz="3600">
              <a:solidFill>
                <a:srgbClr val="FFFFFF"/>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b="1" sz="3600">
              <a:solidFill>
                <a:srgbClr val="FFFFFF"/>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b="1" sz="3600">
              <a:solidFill>
                <a:srgbClr val="FFFFFF"/>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b="1" lang="en" sz="2400">
                <a:solidFill>
                  <a:srgbClr val="FFFFFF"/>
                </a:solidFill>
                <a:latin typeface="Montserrat ExtraBold"/>
                <a:ea typeface="Montserrat ExtraBold"/>
                <a:cs typeface="Montserrat ExtraBold"/>
                <a:sym typeface="Montserrat ExtraBold"/>
              </a:rPr>
              <a:t>Denoising, Inpainting and Super Resolution of Images</a:t>
            </a:r>
            <a:endParaRPr b="1" sz="2400">
              <a:solidFill>
                <a:srgbClr val="FFFFFF"/>
              </a:solidFill>
              <a:latin typeface="Montserrat ExtraBold"/>
              <a:ea typeface="Montserrat ExtraBold"/>
              <a:cs typeface="Montserrat ExtraBold"/>
              <a:sym typeface="Montserrat ExtraBold"/>
            </a:endParaRPr>
          </a:p>
        </p:txBody>
      </p:sp>
      <p:sp>
        <p:nvSpPr>
          <p:cNvPr id="100" name="Google Shape;100;p22"/>
          <p:cNvSpPr txBox="1"/>
          <p:nvPr/>
        </p:nvSpPr>
        <p:spPr>
          <a:xfrm>
            <a:off x="750050" y="187475"/>
            <a:ext cx="50556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AB40"/>
                </a:solidFill>
                <a:latin typeface="Montserrat"/>
                <a:ea typeface="Montserrat"/>
                <a:cs typeface="Montserrat"/>
                <a:sym typeface="Montserrat"/>
              </a:rPr>
              <a:t>GNR638</a:t>
            </a:r>
            <a:r>
              <a:rPr b="1" lang="en" sz="2700">
                <a:solidFill>
                  <a:srgbClr val="FFAB40"/>
                </a:solidFill>
                <a:latin typeface="Montserrat"/>
                <a:ea typeface="Montserrat"/>
                <a:cs typeface="Montserrat"/>
                <a:sym typeface="Montserrat"/>
              </a:rPr>
              <a:t> COURSE PROJECT</a:t>
            </a:r>
            <a:endParaRPr b="1" sz="2700">
              <a:solidFill>
                <a:srgbClr val="FFAB40"/>
              </a:solidFill>
              <a:latin typeface="Montserrat"/>
              <a:ea typeface="Montserrat"/>
              <a:cs typeface="Montserrat"/>
              <a:sym typeface="Montserrat"/>
            </a:endParaRPr>
          </a:p>
          <a:p>
            <a:pPr indent="0" lvl="0" marL="0" rtl="0" algn="ctr">
              <a:spcBef>
                <a:spcPts val="0"/>
              </a:spcBef>
              <a:spcAft>
                <a:spcPts val="0"/>
              </a:spcAft>
              <a:buNone/>
            </a:pPr>
            <a:r>
              <a:rPr b="1" lang="en" sz="1800">
                <a:solidFill>
                  <a:srgbClr val="FFAB40"/>
                </a:solidFill>
                <a:latin typeface="Montserrat"/>
                <a:ea typeface="Montserrat"/>
                <a:cs typeface="Montserrat"/>
                <a:sym typeface="Montserrat"/>
              </a:rPr>
              <a:t>Guide : </a:t>
            </a:r>
            <a:r>
              <a:rPr b="1" lang="en" sz="1800">
                <a:solidFill>
                  <a:srgbClr val="FFAB40"/>
                </a:solidFill>
                <a:latin typeface="Montserrat"/>
                <a:ea typeface="Montserrat"/>
                <a:cs typeface="Montserrat"/>
                <a:sym typeface="Montserrat"/>
              </a:rPr>
              <a:t>Prof. Biplab Banerjee</a:t>
            </a:r>
            <a:endParaRPr b="1" sz="1800">
              <a:solidFill>
                <a:srgbClr val="FFAB40"/>
              </a:solidFill>
              <a:latin typeface="Montserrat"/>
              <a:ea typeface="Montserrat"/>
              <a:cs typeface="Montserrat"/>
              <a:sym typeface="Montserrat"/>
            </a:endParaRPr>
          </a:p>
        </p:txBody>
      </p:sp>
      <p:sp>
        <p:nvSpPr>
          <p:cNvPr id="101" name="Google Shape;101;p22"/>
          <p:cNvSpPr txBox="1"/>
          <p:nvPr/>
        </p:nvSpPr>
        <p:spPr>
          <a:xfrm>
            <a:off x="458225" y="1786388"/>
            <a:ext cx="5358600" cy="464700"/>
          </a:xfrm>
          <a:prstGeom prst="rect">
            <a:avLst/>
          </a:prstGeom>
          <a:noFill/>
          <a:ln>
            <a:noFill/>
          </a:ln>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Montserrat ExtraLight"/>
                <a:ea typeface="Montserrat ExtraLight"/>
                <a:cs typeface="Montserrat ExtraLight"/>
                <a:sym typeface="Montserrat ExtraLight"/>
              </a:rPr>
              <a:t>IJCV 2020 PAPER</a:t>
            </a:r>
            <a:endParaRPr sz="1600">
              <a:solidFill>
                <a:srgbClr val="FFFFFF"/>
              </a:solidFill>
              <a:latin typeface="Montserrat ExtraLight"/>
              <a:ea typeface="Montserrat ExtraLight"/>
              <a:cs typeface="Montserrat ExtraLight"/>
              <a:sym typeface="Montserrat ExtraLight"/>
            </a:endParaRPr>
          </a:p>
        </p:txBody>
      </p:sp>
      <p:cxnSp>
        <p:nvCxnSpPr>
          <p:cNvPr id="102" name="Google Shape;102;p22"/>
          <p:cNvCxnSpPr/>
          <p:nvPr/>
        </p:nvCxnSpPr>
        <p:spPr>
          <a:xfrm flipH="1" rot="10800000">
            <a:off x="1209275" y="1852350"/>
            <a:ext cx="3856500" cy="168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graphicFrame>
        <p:nvGraphicFramePr>
          <p:cNvPr id="103" name="Google Shape;103;p22"/>
          <p:cNvGraphicFramePr/>
          <p:nvPr/>
        </p:nvGraphicFramePr>
        <p:xfrm>
          <a:off x="518813" y="2615060"/>
          <a:ext cx="3000000" cy="3000000"/>
        </p:xfrm>
        <a:graphic>
          <a:graphicData uri="http://schemas.openxmlformats.org/drawingml/2006/table">
            <a:tbl>
              <a:tblPr>
                <a:noFill/>
                <a:tableStyleId>{E446420E-FC10-44A5-AF57-F9F2279CB718}</a:tableStyleId>
              </a:tblPr>
              <a:tblGrid>
                <a:gridCol w="2921175"/>
                <a:gridCol w="2316225"/>
              </a:tblGrid>
              <a:tr h="379675">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PARAG BAJAJ</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190100088</a:t>
                      </a:r>
                      <a:endParaRPr>
                        <a:solidFill>
                          <a:srgbClr val="FFFFFF"/>
                        </a:solidFill>
                        <a:latin typeface="Montserrat"/>
                        <a:ea typeface="Montserrat"/>
                        <a:cs typeface="Montserrat"/>
                        <a:sym typeface="Montserrat"/>
                      </a:endParaRPr>
                    </a:p>
                  </a:txBody>
                  <a:tcPr marT="91425" marB="91425" marR="91425" marL="91425"/>
                </a:tc>
              </a:tr>
              <a:tr h="379675">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SAI ANEESH SURYADEVARA</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190100125</a:t>
                      </a:r>
                      <a:endParaRPr>
                        <a:solidFill>
                          <a:srgbClr val="FFFFFF"/>
                        </a:solidFill>
                        <a:latin typeface="Montserrat"/>
                        <a:ea typeface="Montserrat"/>
                        <a:cs typeface="Montserrat"/>
                        <a:sym typeface="Montserrat"/>
                      </a:endParaRPr>
                    </a:p>
                  </a:txBody>
                  <a:tcPr marT="91425" marB="91425" marR="91425" marL="91425"/>
                </a:tc>
              </a:tr>
              <a:tr h="379675">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TAMOGHNO KANDAR</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190100126</a:t>
                      </a:r>
                      <a:endParaRPr>
                        <a:solidFill>
                          <a:srgbClr val="FFFFFF"/>
                        </a:solidFill>
                        <a:latin typeface="Montserrat"/>
                        <a:ea typeface="Montserrat"/>
                        <a:cs typeface="Montserrat"/>
                        <a:sym typeface="Montserrat"/>
                      </a:endParaRPr>
                    </a:p>
                  </a:txBody>
                  <a:tcPr marT="91425" marB="91425" marR="91425" marL="91425"/>
                </a:tc>
              </a:tr>
              <a:tr h="379675">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SANKET GHYAR</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190110023</a:t>
                      </a:r>
                      <a:endParaRPr>
                        <a:solidFill>
                          <a:srgbClr val="FFFFFF"/>
                        </a:solidFill>
                        <a:latin typeface="Montserrat"/>
                        <a:ea typeface="Montserrat"/>
                        <a:cs typeface="Montserrat"/>
                        <a:sym typeface="Montserrat"/>
                      </a:endParaRPr>
                    </a:p>
                  </a:txBody>
                  <a:tcPr marT="91425" marB="91425" marR="91425" marL="91425"/>
                </a:tc>
              </a:tr>
              <a:tr h="379675">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ANSH THAMKE</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190100020</a:t>
                      </a:r>
                      <a:endParaRPr>
                        <a:solidFill>
                          <a:srgbClr val="FFFFFF"/>
                        </a:solidFill>
                        <a:latin typeface="Montserrat"/>
                        <a:ea typeface="Montserrat"/>
                        <a:cs typeface="Montserrat"/>
                        <a:sym typeface="Montserrat"/>
                      </a:endParaRPr>
                    </a:p>
                  </a:txBody>
                  <a:tcPr marT="91425" marB="91425" marR="91425" marL="91425"/>
                </a:tc>
              </a:tr>
              <a:tr h="466675">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ARPIT TIWARI</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190110011</a:t>
                      </a:r>
                      <a:endParaRPr>
                        <a:solidFill>
                          <a:srgbClr val="FFFFFF"/>
                        </a:solidFill>
                        <a:latin typeface="Montserrat"/>
                        <a:ea typeface="Montserrat"/>
                        <a:cs typeface="Montserrat"/>
                        <a:sym typeface="Montserrat"/>
                      </a:endParaRPr>
                    </a:p>
                  </a:txBody>
                  <a:tcPr marT="91425" marB="91425" marR="91425" marL="91425"/>
                </a:tc>
              </a:tr>
            </a:tbl>
          </a:graphicData>
        </a:graphic>
      </p:graphicFrame>
      <p:sp>
        <p:nvSpPr>
          <p:cNvPr id="104" name="Google Shape;104;p22"/>
          <p:cNvSpPr txBox="1"/>
          <p:nvPr/>
        </p:nvSpPr>
        <p:spPr>
          <a:xfrm>
            <a:off x="2722275" y="2251100"/>
            <a:ext cx="1275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AB40"/>
                </a:solidFill>
                <a:latin typeface="Montserrat"/>
                <a:ea typeface="Montserrat"/>
                <a:cs typeface="Montserrat"/>
                <a:sym typeface="Montserrat"/>
              </a:rPr>
              <a:t>GROUP </a:t>
            </a:r>
            <a:endParaRPr sz="400"/>
          </a:p>
        </p:txBody>
      </p:sp>
      <p:sp>
        <p:nvSpPr>
          <p:cNvPr id="105" name="Google Shape;105;p22"/>
          <p:cNvSpPr txBox="1"/>
          <p:nvPr/>
        </p:nvSpPr>
        <p:spPr>
          <a:xfrm>
            <a:off x="6657600" y="4451125"/>
            <a:ext cx="2524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solidFill>
                  <a:schemeClr val="hlink"/>
                </a:solidFill>
                <a:latin typeface="Fira Sans Condensed"/>
                <a:ea typeface="Fira Sans Condensed"/>
                <a:cs typeface="Fira Sans Condensed"/>
                <a:sym typeface="Fira Sans Condensed"/>
                <a:hlinkClick r:id="rId5"/>
              </a:rPr>
              <a:t>Project Code link</a:t>
            </a:r>
            <a:endParaRPr b="1" sz="21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31"/>
          <p:cNvSpPr txBox="1"/>
          <p:nvPr>
            <p:ph idx="4294967295" type="body"/>
          </p:nvPr>
        </p:nvSpPr>
        <p:spPr>
          <a:xfrm>
            <a:off x="313225" y="1160700"/>
            <a:ext cx="8242800" cy="3606000"/>
          </a:xfrm>
          <a:prstGeom prst="rect">
            <a:avLst/>
          </a:prstGeom>
          <a:solidFill>
            <a:schemeClr val="dk1">
              <a:alpha val="56699"/>
            </a:schemeClr>
          </a:solidFill>
        </p:spPr>
        <p:txBody>
          <a:bodyPr anchorCtr="0" anchor="t" bIns="91425" lIns="234000" spcFirstLastPara="1" rIns="234000" wrap="square" tIns="234000">
            <a:noAutofit/>
          </a:bodyPr>
          <a:lstStyle/>
          <a:p>
            <a:pPr indent="0" lvl="0" marL="457200" rtl="0" algn="l">
              <a:spcBef>
                <a:spcPts val="0"/>
              </a:spcBef>
              <a:spcAft>
                <a:spcPts val="0"/>
              </a:spcAft>
              <a:buNone/>
            </a:pPr>
            <a:r>
              <a:t/>
            </a:r>
            <a:endParaRPr sz="1700"/>
          </a:p>
          <a:p>
            <a:pPr indent="0" lvl="0" marL="457200" rtl="0" algn="l">
              <a:spcBef>
                <a:spcPts val="1600"/>
              </a:spcBef>
              <a:spcAft>
                <a:spcPts val="0"/>
              </a:spcAft>
              <a:buNone/>
            </a:pPr>
            <a:r>
              <a:t/>
            </a:r>
            <a:endParaRPr sz="17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2" name="Google Shape;162;p31"/>
          <p:cNvPicPr preferRelativeResize="0"/>
          <p:nvPr/>
        </p:nvPicPr>
        <p:blipFill>
          <a:blip r:embed="rId4">
            <a:alphaModFix/>
          </a:blip>
          <a:stretch>
            <a:fillRect/>
          </a:stretch>
        </p:blipFill>
        <p:spPr>
          <a:xfrm>
            <a:off x="628650" y="1306350"/>
            <a:ext cx="7886700" cy="3314700"/>
          </a:xfrm>
          <a:prstGeom prst="rect">
            <a:avLst/>
          </a:prstGeom>
          <a:noFill/>
          <a:ln>
            <a:noFill/>
          </a:ln>
        </p:spPr>
      </p:pic>
      <p:sp>
        <p:nvSpPr>
          <p:cNvPr id="163" name="Google Shape;163;p31"/>
          <p:cNvSpPr txBox="1"/>
          <p:nvPr>
            <p:ph type="title"/>
          </p:nvPr>
        </p:nvSpPr>
        <p:spPr>
          <a:xfrm>
            <a:off x="720000" y="369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METHOD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2"/>
          <p:cNvSpPr txBox="1"/>
          <p:nvPr>
            <p:ph idx="4294967295" type="body"/>
          </p:nvPr>
        </p:nvSpPr>
        <p:spPr>
          <a:xfrm>
            <a:off x="313225" y="1160700"/>
            <a:ext cx="8242800" cy="3606000"/>
          </a:xfrm>
          <a:prstGeom prst="rect">
            <a:avLst/>
          </a:prstGeom>
          <a:solidFill>
            <a:schemeClr val="dk1">
              <a:alpha val="56699"/>
            </a:schemeClr>
          </a:solidFill>
        </p:spPr>
        <p:txBody>
          <a:bodyPr anchorCtr="0" anchor="t" bIns="91425" lIns="234000" spcFirstLastPara="1" rIns="234000" wrap="square" tIns="234000">
            <a:noAutofit/>
          </a:bodyPr>
          <a:lstStyle/>
          <a:p>
            <a:pPr indent="0" lvl="0" marL="457200" rtl="0" algn="l">
              <a:spcBef>
                <a:spcPts val="0"/>
              </a:spcBef>
              <a:spcAft>
                <a:spcPts val="0"/>
              </a:spcAft>
              <a:buNone/>
            </a:pPr>
            <a:r>
              <a:rPr lang="en" sz="1700"/>
              <a:t>To demonstrate the power of this parametrization, we consider inverse tasks such as denoising, super-resolution and inpainting.</a:t>
            </a:r>
            <a:endParaRPr sz="1700"/>
          </a:p>
          <a:p>
            <a:pPr indent="0" lvl="0" marL="457200" rtl="0" algn="l">
              <a:spcBef>
                <a:spcPts val="1600"/>
              </a:spcBef>
              <a:spcAft>
                <a:spcPts val="0"/>
              </a:spcAft>
              <a:buNone/>
            </a:pPr>
            <a:r>
              <a:t/>
            </a:r>
            <a:endParaRPr sz="1700"/>
          </a:p>
          <a:p>
            <a:pPr indent="0" lvl="0" marL="457200" rtl="0" algn="ctr">
              <a:spcBef>
                <a:spcPts val="1600"/>
              </a:spcBef>
              <a:spcAft>
                <a:spcPts val="0"/>
              </a:spcAft>
              <a:buNone/>
            </a:pPr>
            <a:r>
              <a:rPr lang="en" sz="1700"/>
              <a:t> where E(x; x0) is a task-dependent data term, x0 the noisy/low-resolution/occluded image, and R(x) a regulariser</a:t>
            </a:r>
            <a:endParaRPr sz="1700"/>
          </a:p>
          <a:p>
            <a:pPr indent="0" lvl="0" marL="457200" rtl="0" algn="l">
              <a:spcBef>
                <a:spcPts val="1600"/>
              </a:spcBef>
              <a:spcAft>
                <a:spcPts val="0"/>
              </a:spcAft>
              <a:buNone/>
            </a:pPr>
            <a:r>
              <a:rPr lang="en" sz="1700"/>
              <a:t>In this work, we replace the regularizer R(x) with the implicit prior captured by the neural network, as follows:</a:t>
            </a:r>
            <a:endParaRPr sz="17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9" name="Google Shape;169;p32"/>
          <p:cNvPicPr preferRelativeResize="0"/>
          <p:nvPr/>
        </p:nvPicPr>
        <p:blipFill>
          <a:blip r:embed="rId4">
            <a:alphaModFix/>
          </a:blip>
          <a:stretch>
            <a:fillRect/>
          </a:stretch>
        </p:blipFill>
        <p:spPr>
          <a:xfrm>
            <a:off x="2762250" y="4129375"/>
            <a:ext cx="3619500" cy="476250"/>
          </a:xfrm>
          <a:prstGeom prst="rect">
            <a:avLst/>
          </a:prstGeom>
          <a:noFill/>
          <a:ln>
            <a:noFill/>
          </a:ln>
        </p:spPr>
      </p:pic>
      <p:pic>
        <p:nvPicPr>
          <p:cNvPr id="170" name="Google Shape;170;p32"/>
          <p:cNvPicPr preferRelativeResize="0"/>
          <p:nvPr/>
        </p:nvPicPr>
        <p:blipFill>
          <a:blip r:embed="rId5">
            <a:alphaModFix/>
          </a:blip>
          <a:stretch>
            <a:fillRect/>
          </a:stretch>
        </p:blipFill>
        <p:spPr>
          <a:xfrm>
            <a:off x="3282100" y="2121663"/>
            <a:ext cx="2305050" cy="428625"/>
          </a:xfrm>
          <a:prstGeom prst="rect">
            <a:avLst/>
          </a:prstGeom>
          <a:noFill/>
          <a:ln>
            <a:noFill/>
          </a:ln>
        </p:spPr>
      </p:pic>
      <p:sp>
        <p:nvSpPr>
          <p:cNvPr id="171" name="Google Shape;171;p32"/>
          <p:cNvSpPr txBox="1"/>
          <p:nvPr>
            <p:ph type="title"/>
          </p:nvPr>
        </p:nvSpPr>
        <p:spPr>
          <a:xfrm>
            <a:off x="720000" y="369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METHOD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3"/>
          <p:cNvSpPr txBox="1"/>
          <p:nvPr>
            <p:ph type="title"/>
          </p:nvPr>
        </p:nvSpPr>
        <p:spPr>
          <a:xfrm>
            <a:off x="32975" y="1054275"/>
            <a:ext cx="4549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t>Experimental Details</a:t>
            </a:r>
            <a:endParaRPr sz="5000"/>
          </a:p>
        </p:txBody>
      </p:sp>
      <p:sp>
        <p:nvSpPr>
          <p:cNvPr id="177" name="Google Shape;177;p33"/>
          <p:cNvSpPr txBox="1"/>
          <p:nvPr>
            <p:ph idx="1" type="subTitle"/>
          </p:nvPr>
        </p:nvSpPr>
        <p:spPr>
          <a:xfrm>
            <a:off x="4917750" y="3290550"/>
            <a:ext cx="3943200" cy="10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Fira Sans Condensed"/>
                <a:ea typeface="Fira Sans Condensed"/>
                <a:cs typeface="Fira Sans Condensed"/>
                <a:sym typeface="Fira Sans Condensed"/>
              </a:rPr>
              <a:t>Dataset, Implementation</a:t>
            </a:r>
            <a:endParaRPr b="1" sz="2300">
              <a:latin typeface="Fira Sans Condensed"/>
              <a:ea typeface="Fira Sans Condensed"/>
              <a:cs typeface="Fira Sans Condensed"/>
              <a:sym typeface="Fira Sans Condensed"/>
            </a:endParaRPr>
          </a:p>
          <a:p>
            <a:pPr indent="0" lvl="0" marL="0" rtl="0" algn="l">
              <a:spcBef>
                <a:spcPts val="0"/>
              </a:spcBef>
              <a:spcAft>
                <a:spcPts val="0"/>
              </a:spcAft>
              <a:buNone/>
            </a:pPr>
            <a:r>
              <a:rPr b="1" lang="en" sz="2300">
                <a:latin typeface="Fira Sans Condensed"/>
                <a:ea typeface="Fira Sans Condensed"/>
                <a:cs typeface="Fira Sans Condensed"/>
                <a:sym typeface="Fira Sans Condensed"/>
              </a:rPr>
              <a:t>And results</a:t>
            </a:r>
            <a:endParaRPr b="1" sz="2300">
              <a:latin typeface="Fira Sans Condensed"/>
              <a:ea typeface="Fira Sans Condensed"/>
              <a:cs typeface="Fira Sans Condensed"/>
              <a:sym typeface="Fira Sans Condensed"/>
            </a:endParaRPr>
          </a:p>
          <a:p>
            <a:pPr indent="0" lvl="0" marL="0" rtl="0" algn="l">
              <a:spcBef>
                <a:spcPts val="0"/>
              </a:spcBef>
              <a:spcAft>
                <a:spcPts val="0"/>
              </a:spcAft>
              <a:buNone/>
            </a:pPr>
            <a:r>
              <a:t/>
            </a:r>
            <a:endParaRPr/>
          </a:p>
        </p:txBody>
      </p:sp>
      <p:sp>
        <p:nvSpPr>
          <p:cNvPr id="178" name="Google Shape;178;p33"/>
          <p:cNvSpPr txBox="1"/>
          <p:nvPr>
            <p:ph idx="2" type="title"/>
          </p:nvPr>
        </p:nvSpPr>
        <p:spPr>
          <a:xfrm>
            <a:off x="4849176" y="1001125"/>
            <a:ext cx="23634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179" name="Google Shape;179;p33"/>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4"/>
          <p:cNvSpPr txBox="1"/>
          <p:nvPr>
            <p:ph type="title"/>
          </p:nvPr>
        </p:nvSpPr>
        <p:spPr>
          <a:xfrm>
            <a:off x="403900" y="509825"/>
            <a:ext cx="8283900" cy="572700"/>
          </a:xfrm>
          <a:prstGeom prst="rect">
            <a:avLst/>
          </a:prstGeom>
        </p:spPr>
        <p:txBody>
          <a:bodyPr anchorCtr="0" anchor="t" bIns="91425" lIns="91425" spcFirstLastPara="1" rIns="91425" wrap="square" tIns="91425">
            <a:noAutofit/>
          </a:bodyPr>
          <a:lstStyle/>
          <a:p>
            <a:pPr indent="-419100" lvl="0" marL="457200" rtl="0" algn="ctr">
              <a:spcBef>
                <a:spcPts val="0"/>
              </a:spcBef>
              <a:spcAft>
                <a:spcPts val="0"/>
              </a:spcAft>
              <a:buSzPts val="3000"/>
              <a:buAutoNum type="arabicPeriod"/>
            </a:pPr>
            <a:r>
              <a:rPr lang="en"/>
              <a:t>Super-Resolution using the Deep Image Prior</a:t>
            </a:r>
            <a:endParaRPr/>
          </a:p>
        </p:txBody>
      </p:sp>
      <p:sp>
        <p:nvSpPr>
          <p:cNvPr id="185" name="Google Shape;185;p34"/>
          <p:cNvSpPr txBox="1"/>
          <p:nvPr>
            <p:ph idx="4294967295" type="body"/>
          </p:nvPr>
        </p:nvSpPr>
        <p:spPr>
          <a:xfrm>
            <a:off x="720000" y="1244650"/>
            <a:ext cx="7704000" cy="3355800"/>
          </a:xfrm>
          <a:prstGeom prst="rect">
            <a:avLst/>
          </a:prstGeom>
          <a:solidFill>
            <a:schemeClr val="dk1">
              <a:alpha val="56699"/>
            </a:schemeClr>
          </a:solidFill>
        </p:spPr>
        <p:txBody>
          <a:bodyPr anchorCtr="0" anchor="t" bIns="91425" lIns="234000" spcFirstLastPara="1" rIns="234000" wrap="square" tIns="234000">
            <a:noAutofit/>
          </a:bodyPr>
          <a:lstStyle/>
          <a:p>
            <a:pPr indent="0" lvl="0" marL="457200" rtl="0" algn="l">
              <a:spcBef>
                <a:spcPts val="0"/>
              </a:spcBef>
              <a:spcAft>
                <a:spcPts val="0"/>
              </a:spcAft>
              <a:buNone/>
            </a:pPr>
            <a:r>
              <a:t/>
            </a:r>
            <a:endParaRPr sz="1800"/>
          </a:p>
          <a:p>
            <a:pPr indent="0" lvl="0" marL="457200" rtl="0" algn="l">
              <a:spcBef>
                <a:spcPts val="1600"/>
              </a:spcBef>
              <a:spcAft>
                <a:spcPts val="0"/>
              </a:spcAft>
              <a:buNone/>
            </a:pPr>
            <a:r>
              <a:t/>
            </a:r>
            <a:endParaRPr sz="1800"/>
          </a:p>
          <a:p>
            <a:pPr indent="0" lvl="0" marL="457200" rtl="0" algn="l">
              <a:spcBef>
                <a:spcPts val="1600"/>
              </a:spcBef>
              <a:spcAft>
                <a:spcPts val="0"/>
              </a:spcAft>
              <a:buNone/>
            </a:pPr>
            <a:r>
              <a:t/>
            </a:r>
            <a:endParaRPr sz="1800"/>
          </a:p>
          <a:p>
            <a:pPr indent="0" lvl="0" marL="45720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lnSpc>
                <a:spcPct val="10000"/>
              </a:lnSpc>
              <a:spcBef>
                <a:spcPts val="1600"/>
              </a:spcBef>
              <a:spcAft>
                <a:spcPts val="0"/>
              </a:spcAft>
              <a:buNone/>
            </a:pPr>
            <a:r>
              <a:rPr lang="en" sz="1800"/>
              <a:t>    </a:t>
            </a:r>
            <a:endParaRPr sz="1800"/>
          </a:p>
          <a:p>
            <a:pPr indent="0" lvl="0" marL="0" rtl="0" algn="l">
              <a:lnSpc>
                <a:spcPct val="10000"/>
              </a:lnSpc>
              <a:spcBef>
                <a:spcPts val="1600"/>
              </a:spcBef>
              <a:spcAft>
                <a:spcPts val="0"/>
              </a:spcAft>
              <a:buNone/>
            </a:pPr>
            <a:r>
              <a:rPr lang="en" sz="1400"/>
              <a:t>    </a:t>
            </a:r>
            <a:r>
              <a:rPr lang="en" sz="1400"/>
              <a:t>Ground Truth (Low Resolution Image</a:t>
            </a:r>
            <a:r>
              <a:rPr lang="en" sz="1800"/>
              <a:t>              </a:t>
            </a:r>
            <a:r>
              <a:rPr lang="en" sz="1400"/>
              <a:t> SR: </a:t>
            </a:r>
            <a:r>
              <a:rPr lang="en" sz="1400"/>
              <a:t>H</a:t>
            </a:r>
            <a:r>
              <a:rPr lang="en" sz="1400"/>
              <a:t>igh Resolution Imag</a:t>
            </a:r>
            <a:r>
              <a:rPr lang="en" sz="1400"/>
              <a:t>e</a:t>
            </a:r>
            <a:r>
              <a:rPr lang="en" sz="1400"/>
              <a:t> </a:t>
            </a:r>
            <a:r>
              <a:rPr lang="en" sz="1400"/>
              <a:t>after Using Deep </a:t>
            </a:r>
            <a:r>
              <a:rPr lang="en" sz="1400"/>
              <a:t>Prior</a:t>
            </a:r>
            <a:endParaRPr sz="1400"/>
          </a:p>
          <a:p>
            <a:pPr indent="0" lvl="0" marL="0" rtl="0" algn="l">
              <a:lnSpc>
                <a:spcPct val="10000"/>
              </a:lnSpc>
              <a:spcBef>
                <a:spcPts val="1600"/>
              </a:spcBef>
              <a:spcAft>
                <a:spcPts val="0"/>
              </a:spcAft>
              <a:buNone/>
            </a:pPr>
            <a:r>
              <a:rPr lang="en" sz="1400"/>
              <a:t>           Of zebra): The only used image                                   </a:t>
            </a:r>
            <a:endParaRPr sz="1400"/>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pic>
        <p:nvPicPr>
          <p:cNvPr id="186" name="Google Shape;186;p34"/>
          <p:cNvPicPr preferRelativeResize="0"/>
          <p:nvPr/>
        </p:nvPicPr>
        <p:blipFill>
          <a:blip r:embed="rId4">
            <a:alphaModFix/>
          </a:blip>
          <a:stretch>
            <a:fillRect/>
          </a:stretch>
        </p:blipFill>
        <p:spPr>
          <a:xfrm>
            <a:off x="1228175" y="1415225"/>
            <a:ext cx="2818550" cy="2565250"/>
          </a:xfrm>
          <a:prstGeom prst="rect">
            <a:avLst/>
          </a:prstGeom>
          <a:noFill/>
          <a:ln>
            <a:noFill/>
          </a:ln>
        </p:spPr>
      </p:pic>
      <p:pic>
        <p:nvPicPr>
          <p:cNvPr id="187" name="Google Shape;187;p34"/>
          <p:cNvPicPr preferRelativeResize="0"/>
          <p:nvPr/>
        </p:nvPicPr>
        <p:blipFill>
          <a:blip r:embed="rId5">
            <a:alphaModFix/>
          </a:blip>
          <a:stretch>
            <a:fillRect/>
          </a:stretch>
        </p:blipFill>
        <p:spPr>
          <a:xfrm>
            <a:off x="5041050" y="1437099"/>
            <a:ext cx="2863871" cy="2565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idx="2" type="subTitle"/>
          </p:nvPr>
        </p:nvSpPr>
        <p:spPr>
          <a:xfrm>
            <a:off x="982802" y="2296850"/>
            <a:ext cx="69309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1] 4X Super-Resolution </a:t>
            </a:r>
            <a:endParaRPr sz="1800"/>
          </a:p>
        </p:txBody>
      </p:sp>
      <p:sp>
        <p:nvSpPr>
          <p:cNvPr id="193" name="Google Shape;193;p35"/>
          <p:cNvSpPr txBox="1"/>
          <p:nvPr>
            <p:ph type="title"/>
          </p:nvPr>
        </p:nvSpPr>
        <p:spPr>
          <a:xfrm>
            <a:off x="720000" y="1920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PSNR Comparisons with other methods</a:t>
            </a:r>
            <a:endParaRPr/>
          </a:p>
        </p:txBody>
      </p:sp>
      <p:graphicFrame>
        <p:nvGraphicFramePr>
          <p:cNvPr id="194" name="Google Shape;194;p35"/>
          <p:cNvGraphicFramePr/>
          <p:nvPr/>
        </p:nvGraphicFramePr>
        <p:xfrm>
          <a:off x="956400" y="2998245"/>
          <a:ext cx="3000000" cy="3000000"/>
        </p:xfrm>
        <a:graphic>
          <a:graphicData uri="http://schemas.openxmlformats.org/drawingml/2006/table">
            <a:tbl>
              <a:tblPr>
                <a:noFill/>
                <a:tableStyleId>{E446420E-FC10-44A5-AF57-F9F2279CB718}</a:tableStyleId>
              </a:tblPr>
              <a:tblGrid>
                <a:gridCol w="2410400"/>
                <a:gridCol w="2410400"/>
                <a:gridCol w="2410400"/>
              </a:tblGrid>
              <a:tr h="414350">
                <a:tc>
                  <a:txBody>
                    <a:bodyPr/>
                    <a:lstStyle/>
                    <a:p>
                      <a:pPr indent="0" lvl="0" marL="0" rtl="0" algn="ctr">
                        <a:spcBef>
                          <a:spcPts val="0"/>
                        </a:spcBef>
                        <a:spcAft>
                          <a:spcPts val="0"/>
                        </a:spcAft>
                        <a:buNone/>
                      </a:pPr>
                      <a:r>
                        <a:rPr b="1" lang="en">
                          <a:solidFill>
                            <a:srgbClr val="FFFFFF"/>
                          </a:solidFill>
                        </a:rPr>
                        <a:t> IMAGE</a:t>
                      </a:r>
                      <a:endParaRPr b="1">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2F2F2"/>
                          </a:solidFill>
                        </a:rPr>
                        <a:t>DEEP PRIOR</a:t>
                      </a:r>
                      <a:endParaRPr>
                        <a:solidFill>
                          <a:srgbClr val="F2F2F2"/>
                        </a:solidFill>
                      </a:endParaRPr>
                    </a:p>
                  </a:txBody>
                  <a:tcPr marT="91425" marB="91425" marR="91425" marL="91425"/>
                </a:tc>
                <a:tc>
                  <a:txBody>
                    <a:bodyPr/>
                    <a:lstStyle/>
                    <a:p>
                      <a:pPr indent="0" lvl="0" marL="0" rtl="0" algn="ctr">
                        <a:spcBef>
                          <a:spcPts val="0"/>
                        </a:spcBef>
                        <a:spcAft>
                          <a:spcPts val="0"/>
                        </a:spcAft>
                        <a:buNone/>
                      </a:pPr>
                      <a:r>
                        <a:rPr lang="en">
                          <a:solidFill>
                            <a:srgbClr val="F2F2F2"/>
                          </a:solidFill>
                        </a:rPr>
                        <a:t>BEST</a:t>
                      </a:r>
                      <a:endParaRPr>
                        <a:solidFill>
                          <a:srgbClr val="F2F2F2"/>
                        </a:solidFill>
                      </a:endParaRPr>
                    </a:p>
                  </a:txBody>
                  <a:tcPr marT="91425" marB="91425" marR="91425" marL="91425"/>
                </a:tc>
              </a:tr>
              <a:tr h="414350">
                <a:tc>
                  <a:txBody>
                    <a:bodyPr/>
                    <a:lstStyle/>
                    <a:p>
                      <a:pPr indent="0" lvl="0" marL="0" rtl="0" algn="ctr">
                        <a:spcBef>
                          <a:spcPts val="0"/>
                        </a:spcBef>
                        <a:spcAft>
                          <a:spcPts val="0"/>
                        </a:spcAft>
                        <a:buNone/>
                      </a:pPr>
                      <a:r>
                        <a:rPr lang="en">
                          <a:solidFill>
                            <a:srgbClr val="F2F2F2"/>
                          </a:solidFill>
                        </a:rPr>
                        <a:t>LR Zebra</a:t>
                      </a:r>
                      <a:endParaRPr>
                        <a:solidFill>
                          <a:srgbClr val="F2F2F2"/>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25.71</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2F2F2"/>
                          </a:solidFill>
                        </a:rPr>
                        <a:t>26.98 (LapSRN)</a:t>
                      </a:r>
                      <a:endParaRPr>
                        <a:solidFill>
                          <a:srgbClr val="F2F2F2"/>
                        </a:solidFill>
                      </a:endParaRPr>
                    </a:p>
                  </a:txBody>
                  <a:tcPr marT="91425" marB="91425" marR="91425" marL="91425"/>
                </a:tc>
              </a:tr>
            </a:tbl>
          </a:graphicData>
        </a:graphic>
      </p:graphicFrame>
      <p:sp>
        <p:nvSpPr>
          <p:cNvPr id="195" name="Google Shape;195;p35"/>
          <p:cNvSpPr txBox="1"/>
          <p:nvPr>
            <p:ph idx="2" type="subTitle"/>
          </p:nvPr>
        </p:nvSpPr>
        <p:spPr>
          <a:xfrm>
            <a:off x="896427" y="3653600"/>
            <a:ext cx="69309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2</a:t>
            </a:r>
            <a:r>
              <a:rPr lang="en" sz="1800"/>
              <a:t>] 8X Super-Resolution </a:t>
            </a:r>
            <a:endParaRPr sz="1800"/>
          </a:p>
        </p:txBody>
      </p:sp>
      <p:graphicFrame>
        <p:nvGraphicFramePr>
          <p:cNvPr id="196" name="Google Shape;196;p35"/>
          <p:cNvGraphicFramePr/>
          <p:nvPr/>
        </p:nvGraphicFramePr>
        <p:xfrm>
          <a:off x="956400" y="4174145"/>
          <a:ext cx="3000000" cy="3000000"/>
        </p:xfrm>
        <a:graphic>
          <a:graphicData uri="http://schemas.openxmlformats.org/drawingml/2006/table">
            <a:tbl>
              <a:tblPr>
                <a:noFill/>
                <a:tableStyleId>{E446420E-FC10-44A5-AF57-F9F2279CB718}</a:tableStyleId>
              </a:tblPr>
              <a:tblGrid>
                <a:gridCol w="2410400"/>
                <a:gridCol w="2410400"/>
                <a:gridCol w="2410400"/>
              </a:tblGrid>
              <a:tr h="414350">
                <a:tc>
                  <a:txBody>
                    <a:bodyPr/>
                    <a:lstStyle/>
                    <a:p>
                      <a:pPr indent="0" lvl="0" marL="0" rtl="0" algn="ctr">
                        <a:spcBef>
                          <a:spcPts val="0"/>
                        </a:spcBef>
                        <a:spcAft>
                          <a:spcPts val="0"/>
                        </a:spcAft>
                        <a:buNone/>
                      </a:pPr>
                      <a:r>
                        <a:rPr b="1" lang="en">
                          <a:solidFill>
                            <a:srgbClr val="FFFFFF"/>
                          </a:solidFill>
                        </a:rPr>
                        <a:t> IMAGE</a:t>
                      </a:r>
                      <a:endParaRPr b="1">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2F2F2"/>
                          </a:solidFill>
                        </a:rPr>
                        <a:t>DEEP PRIOR</a:t>
                      </a:r>
                      <a:endParaRPr>
                        <a:solidFill>
                          <a:srgbClr val="F2F2F2"/>
                        </a:solidFill>
                      </a:endParaRPr>
                    </a:p>
                  </a:txBody>
                  <a:tcPr marT="91425" marB="91425" marR="91425" marL="91425"/>
                </a:tc>
                <a:tc>
                  <a:txBody>
                    <a:bodyPr/>
                    <a:lstStyle/>
                    <a:p>
                      <a:pPr indent="0" lvl="0" marL="0" rtl="0" algn="ctr">
                        <a:spcBef>
                          <a:spcPts val="0"/>
                        </a:spcBef>
                        <a:spcAft>
                          <a:spcPts val="0"/>
                        </a:spcAft>
                        <a:buNone/>
                      </a:pPr>
                      <a:r>
                        <a:rPr lang="en">
                          <a:solidFill>
                            <a:srgbClr val="F2F2F2"/>
                          </a:solidFill>
                        </a:rPr>
                        <a:t>BEST</a:t>
                      </a:r>
                      <a:endParaRPr>
                        <a:solidFill>
                          <a:srgbClr val="F2F2F2"/>
                        </a:solidFill>
                      </a:endParaRPr>
                    </a:p>
                  </a:txBody>
                  <a:tcPr marT="91425" marB="91425" marR="91425" marL="91425"/>
                </a:tc>
              </a:tr>
              <a:tr h="414350">
                <a:tc>
                  <a:txBody>
                    <a:bodyPr/>
                    <a:lstStyle/>
                    <a:p>
                      <a:pPr indent="0" lvl="0" marL="0" rtl="0" algn="ctr">
                        <a:spcBef>
                          <a:spcPts val="0"/>
                        </a:spcBef>
                        <a:spcAft>
                          <a:spcPts val="0"/>
                        </a:spcAft>
                        <a:buNone/>
                      </a:pPr>
                      <a:r>
                        <a:rPr lang="en">
                          <a:solidFill>
                            <a:srgbClr val="F2F2F2"/>
                          </a:solidFill>
                        </a:rPr>
                        <a:t>LR Zebra</a:t>
                      </a:r>
                      <a:endParaRPr>
                        <a:solidFill>
                          <a:srgbClr val="F2F2F2"/>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20.62</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2F2F2"/>
                          </a:solidFill>
                        </a:rPr>
                        <a:t>20.62 (DEEP PRIOR)</a:t>
                      </a:r>
                      <a:endParaRPr>
                        <a:solidFill>
                          <a:srgbClr val="F2F2F2"/>
                        </a:solidFill>
                      </a:endParaRPr>
                    </a:p>
                  </a:txBody>
                  <a:tcPr marT="91425" marB="91425" marR="91425" marL="91425"/>
                </a:tc>
              </a:tr>
            </a:tbl>
          </a:graphicData>
        </a:graphic>
      </p:graphicFrame>
      <p:sp>
        <p:nvSpPr>
          <p:cNvPr id="197" name="Google Shape;197;p35"/>
          <p:cNvSpPr txBox="1"/>
          <p:nvPr/>
        </p:nvSpPr>
        <p:spPr>
          <a:xfrm>
            <a:off x="956400" y="760200"/>
            <a:ext cx="7178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2F2F2"/>
              </a:buClr>
              <a:buSzPts val="1400"/>
              <a:buFont typeface="Fira Sans Condensed Light"/>
              <a:buChar char="●"/>
            </a:pPr>
            <a:r>
              <a:rPr lang="en">
                <a:solidFill>
                  <a:srgbClr val="F2F2F2"/>
                </a:solidFill>
                <a:latin typeface="Fira Sans Condensed Light"/>
                <a:ea typeface="Fira Sans Condensed Light"/>
                <a:cs typeface="Fira Sans Condensed Light"/>
                <a:sym typeface="Fira Sans Condensed Light"/>
              </a:rPr>
              <a:t>Downsampling is done using operator d() that resizes an image by a factor t given by</a:t>
            </a:r>
            <a:endParaRPr>
              <a:solidFill>
                <a:srgbClr val="F2F2F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                                                  d(·) : R(</a:t>
            </a:r>
            <a:r>
              <a:rPr lang="en">
                <a:solidFill>
                  <a:srgbClr val="F2F2F2"/>
                </a:solidFill>
                <a:latin typeface="Fira Sans Condensed Light"/>
                <a:ea typeface="Fira Sans Condensed Light"/>
                <a:cs typeface="Fira Sans Condensed Light"/>
                <a:sym typeface="Fira Sans Condensed Light"/>
              </a:rPr>
              <a:t>3×tH×tW) </a:t>
            </a:r>
            <a:r>
              <a:rPr lang="en">
                <a:solidFill>
                  <a:srgbClr val="F2F2F2"/>
                </a:solidFill>
                <a:latin typeface="Fira Sans Condensed Light"/>
                <a:ea typeface="Fira Sans Condensed Light"/>
                <a:cs typeface="Fira Sans Condensed Light"/>
                <a:sym typeface="Fira Sans Condensed Light"/>
              </a:rPr>
              <a:t>→ R(3×H×W)</a:t>
            </a:r>
            <a:endParaRPr>
              <a:solidFill>
                <a:srgbClr val="F2F2F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2F2F2"/>
              </a:buClr>
              <a:buSzPts val="1400"/>
              <a:buFont typeface="Fira Sans Condensed Light"/>
              <a:buChar char="●"/>
            </a:pPr>
            <a:r>
              <a:rPr lang="en">
                <a:solidFill>
                  <a:srgbClr val="F2F2F2"/>
                </a:solidFill>
                <a:latin typeface="Fira Sans Condensed Light"/>
                <a:ea typeface="Fira Sans Condensed Light"/>
                <a:cs typeface="Fira Sans Condensed Light"/>
                <a:sym typeface="Fira Sans Condensed Light"/>
              </a:rPr>
              <a:t>Next, Regularizing the problem (given in method section) is done by considering the re-parametrization x = fθ(z) and optimizing the resulting energy w.r.t. θ. Optimization which uses gradient descent</a:t>
            </a:r>
            <a:endParaRPr>
              <a:solidFill>
                <a:srgbClr val="F2F2F2"/>
              </a:solidFill>
              <a:latin typeface="Fira Sans Condensed Light"/>
              <a:ea typeface="Fira Sans Condensed Light"/>
              <a:cs typeface="Fira Sans Condensed Light"/>
              <a:sym typeface="Fira Sans Condensed Light"/>
            </a:endParaRPr>
          </a:p>
        </p:txBody>
      </p:sp>
      <p:sp>
        <p:nvSpPr>
          <p:cNvPr id="198" name="Google Shape;198;p35"/>
          <p:cNvSpPr txBox="1"/>
          <p:nvPr/>
        </p:nvSpPr>
        <p:spPr>
          <a:xfrm>
            <a:off x="1065475" y="113700"/>
            <a:ext cx="6592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2F2F2"/>
                </a:solidFill>
                <a:latin typeface="Fira Sans Condensed"/>
                <a:ea typeface="Fira Sans Condensed"/>
                <a:cs typeface="Fira Sans Condensed"/>
                <a:sym typeface="Fira Sans Condensed"/>
              </a:rPr>
              <a:t>Implementation of SR</a:t>
            </a:r>
            <a:r>
              <a:rPr b="1" lang="en" sz="1900">
                <a:solidFill>
                  <a:srgbClr val="F2F2F2"/>
                </a:solidFill>
                <a:latin typeface="Fira Sans Condensed"/>
                <a:ea typeface="Fira Sans Condensed"/>
                <a:cs typeface="Fira Sans Condensed"/>
                <a:sym typeface="Fira Sans Condensed"/>
              </a:rPr>
              <a:t> </a:t>
            </a:r>
            <a:endParaRPr b="1" sz="20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6"/>
          <p:cNvSpPr txBox="1"/>
          <p:nvPr>
            <p:ph type="title"/>
          </p:nvPr>
        </p:nvSpPr>
        <p:spPr>
          <a:xfrm>
            <a:off x="403900" y="509825"/>
            <a:ext cx="82839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2.  Inpainting using the Deep Image Prior</a:t>
            </a:r>
            <a:endParaRPr/>
          </a:p>
        </p:txBody>
      </p:sp>
      <p:sp>
        <p:nvSpPr>
          <p:cNvPr id="204" name="Google Shape;204;p36"/>
          <p:cNvSpPr txBox="1"/>
          <p:nvPr>
            <p:ph idx="4294967295" type="body"/>
          </p:nvPr>
        </p:nvSpPr>
        <p:spPr>
          <a:xfrm>
            <a:off x="720000" y="1244650"/>
            <a:ext cx="7844400" cy="3775200"/>
          </a:xfrm>
          <a:prstGeom prst="rect">
            <a:avLst/>
          </a:prstGeom>
          <a:solidFill>
            <a:schemeClr val="dk1">
              <a:alpha val="56699"/>
            </a:schemeClr>
          </a:solidFill>
        </p:spPr>
        <p:txBody>
          <a:bodyPr anchorCtr="0" anchor="t" bIns="91425" lIns="234000" spcFirstLastPara="1" rIns="234000" wrap="square" tIns="234000">
            <a:noAutofit/>
          </a:bodyPr>
          <a:lstStyle/>
          <a:p>
            <a:pPr indent="0" lvl="0" marL="457200" rtl="0" algn="l">
              <a:spcBef>
                <a:spcPts val="0"/>
              </a:spcBef>
              <a:spcAft>
                <a:spcPts val="0"/>
              </a:spcAft>
              <a:buNone/>
            </a:pPr>
            <a:r>
              <a:t/>
            </a:r>
            <a:endParaRPr sz="1800"/>
          </a:p>
          <a:p>
            <a:pPr indent="0" lvl="0" marL="457200" rtl="0" algn="l">
              <a:spcBef>
                <a:spcPts val="1600"/>
              </a:spcBef>
              <a:spcAft>
                <a:spcPts val="0"/>
              </a:spcAft>
              <a:buNone/>
            </a:pPr>
            <a:r>
              <a:t/>
            </a:r>
            <a:endParaRPr sz="1800"/>
          </a:p>
          <a:p>
            <a:pPr indent="0" lvl="0" marL="457200" rtl="0" algn="l">
              <a:spcBef>
                <a:spcPts val="1600"/>
              </a:spcBef>
              <a:spcAft>
                <a:spcPts val="0"/>
              </a:spcAft>
              <a:buNone/>
            </a:pPr>
            <a:r>
              <a:t/>
            </a:r>
            <a:endParaRPr sz="1800"/>
          </a:p>
          <a:p>
            <a:pPr indent="0" lvl="0" marL="45720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        </a:t>
            </a:r>
            <a:r>
              <a:rPr lang="en" sz="1400"/>
              <a:t>The </a:t>
            </a:r>
            <a:r>
              <a:rPr lang="en" sz="1400"/>
              <a:t>Only</a:t>
            </a:r>
            <a:r>
              <a:rPr lang="en" sz="1400"/>
              <a:t> Corrupted Image(Of a person)                           Image after Inpainting using Deep Prior</a:t>
            </a:r>
            <a:endParaRPr sz="14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pic>
        <p:nvPicPr>
          <p:cNvPr id="205" name="Google Shape;205;p36"/>
          <p:cNvPicPr preferRelativeResize="0"/>
          <p:nvPr/>
        </p:nvPicPr>
        <p:blipFill>
          <a:blip r:embed="rId4">
            <a:alphaModFix/>
          </a:blip>
          <a:stretch>
            <a:fillRect/>
          </a:stretch>
        </p:blipFill>
        <p:spPr>
          <a:xfrm>
            <a:off x="1360075" y="1471125"/>
            <a:ext cx="2548275" cy="2961250"/>
          </a:xfrm>
          <a:prstGeom prst="rect">
            <a:avLst/>
          </a:prstGeom>
          <a:noFill/>
          <a:ln>
            <a:noFill/>
          </a:ln>
        </p:spPr>
      </p:pic>
      <p:pic>
        <p:nvPicPr>
          <p:cNvPr id="206" name="Google Shape;206;p36"/>
          <p:cNvPicPr preferRelativeResize="0"/>
          <p:nvPr/>
        </p:nvPicPr>
        <p:blipFill>
          <a:blip r:embed="rId5">
            <a:alphaModFix/>
          </a:blip>
          <a:stretch>
            <a:fillRect/>
          </a:stretch>
        </p:blipFill>
        <p:spPr>
          <a:xfrm>
            <a:off x="5508271" y="1435963"/>
            <a:ext cx="2576604" cy="303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772675" y="743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PSNR Comparison of Deep prior to methods based on Convolutional sparse coding</a:t>
            </a:r>
            <a:endParaRPr sz="1700"/>
          </a:p>
        </p:txBody>
      </p:sp>
      <p:graphicFrame>
        <p:nvGraphicFramePr>
          <p:cNvPr id="212" name="Google Shape;212;p37"/>
          <p:cNvGraphicFramePr/>
          <p:nvPr/>
        </p:nvGraphicFramePr>
        <p:xfrm>
          <a:off x="922450" y="523775"/>
          <a:ext cx="3000000" cy="3000000"/>
        </p:xfrm>
        <a:graphic>
          <a:graphicData uri="http://schemas.openxmlformats.org/drawingml/2006/table">
            <a:tbl>
              <a:tblPr>
                <a:noFill/>
                <a:tableStyleId>{E446420E-FC10-44A5-AF57-F9F2279CB718}</a:tableStyleId>
              </a:tblPr>
              <a:tblGrid>
                <a:gridCol w="2413000"/>
                <a:gridCol w="2413000"/>
                <a:gridCol w="2413000"/>
              </a:tblGrid>
              <a:tr h="381000">
                <a:tc>
                  <a:txBody>
                    <a:bodyPr/>
                    <a:lstStyle/>
                    <a:p>
                      <a:pPr indent="0" lvl="0" marL="0" rtl="0" algn="ctr">
                        <a:spcBef>
                          <a:spcPts val="0"/>
                        </a:spcBef>
                        <a:spcAft>
                          <a:spcPts val="0"/>
                        </a:spcAft>
                        <a:buNone/>
                      </a:pPr>
                      <a:r>
                        <a:rPr b="1" lang="en">
                          <a:solidFill>
                            <a:srgbClr val="F2F2F2"/>
                          </a:solidFill>
                        </a:rPr>
                        <a:t>IMAGE</a:t>
                      </a:r>
                      <a:endParaRPr b="1">
                        <a:solidFill>
                          <a:srgbClr val="F2F2F2"/>
                        </a:solidFill>
                      </a:endParaRPr>
                    </a:p>
                  </a:txBody>
                  <a:tcPr marT="91425" marB="91425" marR="91425" marL="91425"/>
                </a:tc>
                <a:tc>
                  <a:txBody>
                    <a:bodyPr/>
                    <a:lstStyle/>
                    <a:p>
                      <a:pPr indent="0" lvl="0" marL="0" rtl="0" algn="ctr">
                        <a:spcBef>
                          <a:spcPts val="0"/>
                        </a:spcBef>
                        <a:spcAft>
                          <a:spcPts val="0"/>
                        </a:spcAft>
                        <a:buNone/>
                      </a:pPr>
                      <a:r>
                        <a:rPr lang="en">
                          <a:solidFill>
                            <a:srgbClr val="F2F2F2"/>
                          </a:solidFill>
                        </a:rPr>
                        <a:t>DEEP PRIOR</a:t>
                      </a:r>
                      <a:endParaRPr>
                        <a:solidFill>
                          <a:srgbClr val="F2F2F2"/>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Papyan et .al</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BARBARA</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                   32.22</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28.14</a:t>
                      </a:r>
                      <a:endParaRPr>
                        <a:solidFill>
                          <a:srgbClr val="FFFFFF"/>
                        </a:solidFill>
                      </a:endParaRPr>
                    </a:p>
                  </a:txBody>
                  <a:tcPr marT="91425" marB="91425" marR="91425" marL="91425"/>
                </a:tc>
              </a:tr>
            </a:tbl>
          </a:graphicData>
        </a:graphic>
      </p:graphicFrame>
      <p:pic>
        <p:nvPicPr>
          <p:cNvPr id="213" name="Google Shape;213;p37"/>
          <p:cNvPicPr preferRelativeResize="0"/>
          <p:nvPr/>
        </p:nvPicPr>
        <p:blipFill rotWithShape="1">
          <a:blip r:embed="rId3">
            <a:alphaModFix/>
          </a:blip>
          <a:srcRect b="40605" l="31764" r="33783" t="19755"/>
          <a:stretch/>
        </p:blipFill>
        <p:spPr>
          <a:xfrm>
            <a:off x="705325" y="1401625"/>
            <a:ext cx="5646576" cy="3599200"/>
          </a:xfrm>
          <a:prstGeom prst="rect">
            <a:avLst/>
          </a:prstGeom>
          <a:noFill/>
          <a:ln>
            <a:noFill/>
          </a:ln>
        </p:spPr>
      </p:pic>
      <p:sp>
        <p:nvSpPr>
          <p:cNvPr id="214" name="Google Shape;214;p37"/>
          <p:cNvSpPr txBox="1"/>
          <p:nvPr/>
        </p:nvSpPr>
        <p:spPr>
          <a:xfrm>
            <a:off x="6487075" y="1994825"/>
            <a:ext cx="1989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Fig. Inpainting Results using network with different depths.</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After comparing with different architectures, Deeper random networks having skip connections is highly detrimental for deep prior</a:t>
            </a:r>
            <a:endParaRPr>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8"/>
          <p:cNvSpPr txBox="1"/>
          <p:nvPr>
            <p:ph type="title"/>
          </p:nvPr>
        </p:nvSpPr>
        <p:spPr>
          <a:xfrm>
            <a:off x="403900" y="509825"/>
            <a:ext cx="82839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3.  Denoising using the Deep Image Prior</a:t>
            </a:r>
            <a:endParaRPr/>
          </a:p>
        </p:txBody>
      </p:sp>
      <p:sp>
        <p:nvSpPr>
          <p:cNvPr id="220" name="Google Shape;220;p38"/>
          <p:cNvSpPr txBox="1"/>
          <p:nvPr>
            <p:ph idx="4294967295" type="body"/>
          </p:nvPr>
        </p:nvSpPr>
        <p:spPr>
          <a:xfrm>
            <a:off x="720000" y="1244650"/>
            <a:ext cx="7704000" cy="3775200"/>
          </a:xfrm>
          <a:prstGeom prst="rect">
            <a:avLst/>
          </a:prstGeom>
          <a:solidFill>
            <a:schemeClr val="dk1">
              <a:alpha val="56699"/>
            </a:schemeClr>
          </a:solidFill>
        </p:spPr>
        <p:txBody>
          <a:bodyPr anchorCtr="0" anchor="t" bIns="91425" lIns="234000" spcFirstLastPara="1" rIns="234000" wrap="square" tIns="234000">
            <a:noAutofit/>
          </a:bodyPr>
          <a:lstStyle/>
          <a:p>
            <a:pPr indent="0" lvl="0" marL="457200" rtl="0" algn="l">
              <a:spcBef>
                <a:spcPts val="0"/>
              </a:spcBef>
              <a:spcAft>
                <a:spcPts val="0"/>
              </a:spcAft>
              <a:buNone/>
            </a:pPr>
            <a:r>
              <a:t/>
            </a:r>
            <a:endParaRPr sz="1800"/>
          </a:p>
          <a:p>
            <a:pPr indent="0" lvl="0" marL="457200" rtl="0" algn="l">
              <a:spcBef>
                <a:spcPts val="1600"/>
              </a:spcBef>
              <a:spcAft>
                <a:spcPts val="0"/>
              </a:spcAft>
              <a:buNone/>
            </a:pPr>
            <a:r>
              <a:t/>
            </a:r>
            <a:endParaRPr sz="1800"/>
          </a:p>
          <a:p>
            <a:pPr indent="0" lvl="0" marL="457200" rtl="0" algn="l">
              <a:spcBef>
                <a:spcPts val="1600"/>
              </a:spcBef>
              <a:spcAft>
                <a:spcPts val="0"/>
              </a:spcAft>
              <a:buNone/>
            </a:pPr>
            <a:r>
              <a:t/>
            </a:r>
            <a:endParaRPr sz="1800"/>
          </a:p>
          <a:p>
            <a:pPr indent="0" lvl="0" marL="45720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            Corrupted Image used                               Image after Deep Image Prior</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pic>
        <p:nvPicPr>
          <p:cNvPr id="221" name="Google Shape;221;p38"/>
          <p:cNvPicPr preferRelativeResize="0"/>
          <p:nvPr/>
        </p:nvPicPr>
        <p:blipFill>
          <a:blip r:embed="rId4">
            <a:alphaModFix/>
          </a:blip>
          <a:stretch>
            <a:fillRect/>
          </a:stretch>
        </p:blipFill>
        <p:spPr>
          <a:xfrm>
            <a:off x="1432500" y="1357574"/>
            <a:ext cx="2576600" cy="3002876"/>
          </a:xfrm>
          <a:prstGeom prst="rect">
            <a:avLst/>
          </a:prstGeom>
          <a:noFill/>
          <a:ln>
            <a:noFill/>
          </a:ln>
        </p:spPr>
      </p:pic>
      <p:pic>
        <p:nvPicPr>
          <p:cNvPr id="222" name="Google Shape;222;p38"/>
          <p:cNvPicPr preferRelativeResize="0"/>
          <p:nvPr/>
        </p:nvPicPr>
        <p:blipFill>
          <a:blip r:embed="rId5">
            <a:alphaModFix/>
          </a:blip>
          <a:stretch>
            <a:fillRect/>
          </a:stretch>
        </p:blipFill>
        <p:spPr>
          <a:xfrm>
            <a:off x="5446851" y="1357570"/>
            <a:ext cx="2576600" cy="30139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720000" y="164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and results using Deep image prior </a:t>
            </a:r>
            <a:endParaRPr/>
          </a:p>
        </p:txBody>
      </p:sp>
      <p:sp>
        <p:nvSpPr>
          <p:cNvPr id="228" name="Google Shape;228;p39"/>
          <p:cNvSpPr txBox="1"/>
          <p:nvPr/>
        </p:nvSpPr>
        <p:spPr>
          <a:xfrm>
            <a:off x="337950" y="876025"/>
            <a:ext cx="8236500" cy="43251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2F2F2"/>
              </a:buClr>
              <a:buSzPts val="2100"/>
              <a:buFont typeface="Fira Sans Condensed Light"/>
              <a:buChar char="●"/>
            </a:pPr>
            <a:r>
              <a:rPr lang="en" sz="2100">
                <a:solidFill>
                  <a:srgbClr val="F2F2F2"/>
                </a:solidFill>
                <a:latin typeface="Fira Sans Condensed Light"/>
                <a:ea typeface="Fira Sans Condensed Light"/>
                <a:cs typeface="Fira Sans Condensed Light"/>
                <a:sym typeface="Fira Sans Condensed Light"/>
              </a:rPr>
              <a:t>Evaluation is done using denoising approach on the standard dataset which consists of 9 colored images with noise strength of σ = 25. </a:t>
            </a:r>
            <a:endParaRPr sz="2100">
              <a:solidFill>
                <a:srgbClr val="F2F2F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2100">
              <a:solidFill>
                <a:srgbClr val="F2F2F2"/>
              </a:solidFill>
              <a:latin typeface="Fira Sans Condensed Light"/>
              <a:ea typeface="Fira Sans Condensed Light"/>
              <a:cs typeface="Fira Sans Condensed Light"/>
              <a:sym typeface="Fira Sans Condensed Light"/>
            </a:endParaRPr>
          </a:p>
          <a:p>
            <a:pPr indent="-361950" lvl="0" marL="457200" rtl="0" algn="l">
              <a:spcBef>
                <a:spcPts val="0"/>
              </a:spcBef>
              <a:spcAft>
                <a:spcPts val="0"/>
              </a:spcAft>
              <a:buClr>
                <a:srgbClr val="F2F2F2"/>
              </a:buClr>
              <a:buSzPts val="2100"/>
              <a:buFont typeface="Fira Sans Condensed Light"/>
              <a:buChar char="●"/>
            </a:pPr>
            <a:r>
              <a:rPr lang="en" sz="2100">
                <a:solidFill>
                  <a:srgbClr val="F2F2F2"/>
                </a:solidFill>
                <a:latin typeface="Fira Sans Condensed Light"/>
                <a:ea typeface="Fira Sans Condensed Light"/>
                <a:cs typeface="Fira Sans Condensed Light"/>
                <a:sym typeface="Fira Sans Condensed Light"/>
              </a:rPr>
              <a:t>A PSNR of 29.22 after 1800 optimization steps is achieved. </a:t>
            </a:r>
            <a:endParaRPr sz="2100">
              <a:solidFill>
                <a:srgbClr val="F2F2F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2100">
              <a:solidFill>
                <a:srgbClr val="F2F2F2"/>
              </a:solidFill>
              <a:latin typeface="Fira Sans Condensed Light"/>
              <a:ea typeface="Fira Sans Condensed Light"/>
              <a:cs typeface="Fira Sans Condensed Light"/>
              <a:sym typeface="Fira Sans Condensed Light"/>
            </a:endParaRPr>
          </a:p>
          <a:p>
            <a:pPr indent="-361950" lvl="0" marL="457200" rtl="0" algn="l">
              <a:spcBef>
                <a:spcPts val="0"/>
              </a:spcBef>
              <a:spcAft>
                <a:spcPts val="0"/>
              </a:spcAft>
              <a:buClr>
                <a:srgbClr val="F2F2F2"/>
              </a:buClr>
              <a:buSzPts val="2100"/>
              <a:buFont typeface="Fira Sans Condensed Light"/>
              <a:buChar char="●"/>
            </a:pPr>
            <a:r>
              <a:rPr lang="en" sz="2100">
                <a:solidFill>
                  <a:srgbClr val="F2F2F2"/>
                </a:solidFill>
                <a:latin typeface="Fira Sans Condensed Light"/>
                <a:ea typeface="Fira Sans Condensed Light"/>
                <a:cs typeface="Fira Sans Condensed Light"/>
                <a:sym typeface="Fira Sans Condensed Light"/>
              </a:rPr>
              <a:t>The score is improved up to 30.43 if we additionally average the restored images obtained in the last iterations (using exponential sliding window). If averaged over two optimization runs, the method further improves up to 31.00 PSNR.</a:t>
            </a:r>
            <a:endParaRPr sz="2100">
              <a:solidFill>
                <a:srgbClr val="F2F2F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2100">
              <a:solidFill>
                <a:srgbClr val="F2F2F2"/>
              </a:solidFill>
              <a:latin typeface="Fira Sans Condensed Light"/>
              <a:ea typeface="Fira Sans Condensed Light"/>
              <a:cs typeface="Fira Sans Condensed Light"/>
              <a:sym typeface="Fira Sans Condensed Light"/>
            </a:endParaRPr>
          </a:p>
          <a:p>
            <a:pPr indent="-361950" lvl="0" marL="457200" rtl="0" algn="l">
              <a:spcBef>
                <a:spcPts val="0"/>
              </a:spcBef>
              <a:spcAft>
                <a:spcPts val="0"/>
              </a:spcAft>
              <a:buClr>
                <a:srgbClr val="F2F2F2"/>
              </a:buClr>
              <a:buSzPts val="2100"/>
              <a:buFont typeface="Fira Sans Condensed Light"/>
              <a:buChar char="●"/>
            </a:pPr>
            <a:r>
              <a:rPr lang="en" sz="2100">
                <a:solidFill>
                  <a:srgbClr val="F2F2F2"/>
                </a:solidFill>
                <a:latin typeface="Fira Sans Condensed Light"/>
                <a:ea typeface="Fira Sans Condensed Light"/>
                <a:cs typeface="Fira Sans Condensed Light"/>
                <a:sym typeface="Fira Sans Condensed Light"/>
              </a:rPr>
              <a:t>The deep image prior is tested with different network architectures and a 35.05 PSNR is achieved for UNet and a 31.95  PSNR for ResNet.</a:t>
            </a:r>
            <a:endParaRPr sz="21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700">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0"/>
          <p:cNvSpPr txBox="1"/>
          <p:nvPr>
            <p:ph type="title"/>
          </p:nvPr>
        </p:nvSpPr>
        <p:spPr>
          <a:xfrm>
            <a:off x="-387400" y="1046025"/>
            <a:ext cx="61707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Further Improvements</a:t>
            </a:r>
            <a:endParaRPr/>
          </a:p>
        </p:txBody>
      </p:sp>
      <p:sp>
        <p:nvSpPr>
          <p:cNvPr id="234" name="Google Shape;234;p40"/>
          <p:cNvSpPr txBox="1"/>
          <p:nvPr>
            <p:ph idx="2" type="title"/>
          </p:nvPr>
        </p:nvSpPr>
        <p:spPr>
          <a:xfrm>
            <a:off x="6225726" y="1100025"/>
            <a:ext cx="22560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235" name="Google Shape;235;p40"/>
          <p:cNvCxnSpPr/>
          <p:nvPr/>
        </p:nvCxnSpPr>
        <p:spPr>
          <a:xfrm flipH="1" rot="10800000">
            <a:off x="6377725" y="32105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3"/>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 Statement</a:t>
            </a:r>
            <a:endParaRPr/>
          </a:p>
        </p:txBody>
      </p:sp>
      <p:sp>
        <p:nvSpPr>
          <p:cNvPr id="111" name="Google Shape;111;p23"/>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12" name="Google Shape;112;p23"/>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569575" y="222100"/>
            <a:ext cx="8174400" cy="455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u="sng"/>
              <a:t>Improvements</a:t>
            </a:r>
            <a:endParaRPr sz="4700" u="sng"/>
          </a:p>
          <a:p>
            <a:pPr indent="0" lvl="0" marL="0" rtl="0" algn="l">
              <a:spcBef>
                <a:spcPts val="0"/>
              </a:spcBef>
              <a:spcAft>
                <a:spcPts val="0"/>
              </a:spcAft>
              <a:buNone/>
            </a:pPr>
            <a:r>
              <a:t/>
            </a:r>
            <a:endParaRPr sz="3200" u="sng"/>
          </a:p>
          <a:p>
            <a:pPr indent="-374650" lvl="0" marL="457200" rtl="0" algn="l">
              <a:spcBef>
                <a:spcPts val="0"/>
              </a:spcBef>
              <a:spcAft>
                <a:spcPts val="0"/>
              </a:spcAft>
              <a:buSzPts val="2300"/>
              <a:buChar char="●"/>
            </a:pPr>
            <a:r>
              <a:rPr b="0" lang="en" sz="2300"/>
              <a:t>We can try multiple image Augmentation methods which can enhance our results.</a:t>
            </a:r>
            <a:endParaRPr b="0" sz="2300"/>
          </a:p>
          <a:p>
            <a:pPr indent="-374650" lvl="0" marL="457200" rtl="0" algn="l">
              <a:spcBef>
                <a:spcPts val="0"/>
              </a:spcBef>
              <a:spcAft>
                <a:spcPts val="0"/>
              </a:spcAft>
              <a:buSzPts val="2300"/>
              <a:buChar char="●"/>
            </a:pPr>
            <a:r>
              <a:rPr b="0" lang="en" sz="2300"/>
              <a:t>We can do pre-training and degradation of images which decreases GPU time and power.</a:t>
            </a:r>
            <a:endParaRPr b="0" sz="2300"/>
          </a:p>
          <a:p>
            <a:pPr indent="-374650" lvl="0" marL="457200" rtl="0" algn="l">
              <a:spcBef>
                <a:spcPts val="0"/>
              </a:spcBef>
              <a:spcAft>
                <a:spcPts val="0"/>
              </a:spcAft>
              <a:buSzPts val="2300"/>
              <a:buChar char="●"/>
            </a:pPr>
            <a:r>
              <a:rPr b="0" lang="en" sz="2300"/>
              <a:t>We have used Random networks for training the model. Any optimised Training NeT would provide better results.</a:t>
            </a:r>
            <a:endParaRPr b="0" sz="2300"/>
          </a:p>
          <a:p>
            <a:pPr indent="0" lvl="0" marL="457200" rtl="0" algn="l">
              <a:spcBef>
                <a:spcPts val="0"/>
              </a:spcBef>
              <a:spcAft>
                <a:spcPts val="0"/>
              </a:spcAft>
              <a:buNone/>
            </a:pPr>
            <a:r>
              <a:t/>
            </a:r>
            <a:endParaRPr sz="2300"/>
          </a:p>
          <a:p>
            <a:pPr indent="-323850" lvl="0" marL="457200" rtl="0" algn="l">
              <a:spcBef>
                <a:spcPts val="0"/>
              </a:spcBef>
              <a:spcAft>
                <a:spcPts val="0"/>
              </a:spcAft>
              <a:buSzPts val="1500"/>
              <a:buChar char="●"/>
            </a:pPr>
            <a:r>
              <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42"/>
          <p:cNvSpPr txBox="1"/>
          <p:nvPr>
            <p:ph type="title"/>
          </p:nvPr>
        </p:nvSpPr>
        <p:spPr>
          <a:xfrm>
            <a:off x="-329700" y="122850"/>
            <a:ext cx="61707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References</a:t>
            </a:r>
            <a:endParaRPr/>
          </a:p>
        </p:txBody>
      </p:sp>
      <p:cxnSp>
        <p:nvCxnSpPr>
          <p:cNvPr id="246" name="Google Shape;246;p42"/>
          <p:cNvCxnSpPr/>
          <p:nvPr/>
        </p:nvCxnSpPr>
        <p:spPr>
          <a:xfrm flipH="1" rot="10800000">
            <a:off x="6221125" y="2254400"/>
            <a:ext cx="3425700" cy="2100"/>
          </a:xfrm>
          <a:prstGeom prst="straightConnector1">
            <a:avLst/>
          </a:prstGeom>
          <a:noFill/>
          <a:ln cap="flat" cmpd="sng" w="19050">
            <a:solidFill>
              <a:schemeClr val="lt2"/>
            </a:solidFill>
            <a:prstDash val="solid"/>
            <a:round/>
            <a:headEnd len="med" w="med" type="oval"/>
            <a:tailEnd len="med" w="med" type="oval"/>
          </a:ln>
        </p:spPr>
      </p:cxnSp>
      <p:sp>
        <p:nvSpPr>
          <p:cNvPr id="247" name="Google Shape;247;p42"/>
          <p:cNvSpPr txBox="1"/>
          <p:nvPr>
            <p:ph idx="1" type="subTitle"/>
          </p:nvPr>
        </p:nvSpPr>
        <p:spPr>
          <a:xfrm>
            <a:off x="1524900" y="2794975"/>
            <a:ext cx="7839000" cy="15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Ulyanov, D., Vedaldi, A. &amp; Lempitsky, V. </a:t>
            </a:r>
            <a:r>
              <a:rPr b="1" lang="en" sz="2300">
                <a:latin typeface="Fira Sans Condensed"/>
                <a:ea typeface="Fira Sans Condensed"/>
                <a:cs typeface="Fira Sans Condensed"/>
                <a:sym typeface="Fira Sans Condensed"/>
              </a:rPr>
              <a:t>Deep Image Prior</a:t>
            </a:r>
            <a:r>
              <a:rPr lang="en" sz="2300"/>
              <a:t>. International Journal of Computer Vision, 2020.</a:t>
            </a:r>
            <a:endParaRPr sz="2300"/>
          </a:p>
          <a:p>
            <a:pPr indent="0" lvl="0" marL="0" rtl="0" algn="l">
              <a:spcBef>
                <a:spcPts val="0"/>
              </a:spcBef>
              <a:spcAft>
                <a:spcPts val="0"/>
              </a:spcAft>
              <a:buNone/>
            </a:pPr>
            <a:r>
              <a:rPr lang="en" sz="2300"/>
              <a:t> </a:t>
            </a:r>
            <a:endParaRPr sz="2300"/>
          </a:p>
          <a:p>
            <a:pPr indent="0" lvl="0" marL="0" rtl="0" algn="l">
              <a:spcBef>
                <a:spcPts val="0"/>
              </a:spcBef>
              <a:spcAft>
                <a:spcPts val="0"/>
              </a:spcAft>
              <a:buNone/>
            </a:pPr>
            <a:r>
              <a:rPr lang="en" sz="2300"/>
              <a:t>https://doi.org/10.1007/s11263-020-01303-4</a:t>
            </a:r>
            <a:endParaRPr sz="2300"/>
          </a:p>
        </p:txBody>
      </p:sp>
      <p:sp>
        <p:nvSpPr>
          <p:cNvPr id="248" name="Google Shape;248;p42"/>
          <p:cNvSpPr txBox="1"/>
          <p:nvPr/>
        </p:nvSpPr>
        <p:spPr>
          <a:xfrm>
            <a:off x="5992500" y="206075"/>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4000">
                <a:solidFill>
                  <a:schemeClr val="lt2"/>
                </a:solidFill>
                <a:latin typeface="Rajdhani"/>
                <a:ea typeface="Rajdhani"/>
                <a:cs typeface="Rajdhani"/>
                <a:sym typeface="Rajdhani"/>
              </a:rPr>
              <a:t>06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522825" y="971850"/>
            <a:ext cx="77769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18" name="Google Shape;118;p24"/>
          <p:cNvSpPr txBox="1"/>
          <p:nvPr>
            <p:ph idx="4294967295" type="body"/>
          </p:nvPr>
        </p:nvSpPr>
        <p:spPr>
          <a:xfrm>
            <a:off x="720000" y="1152475"/>
            <a:ext cx="7704000" cy="3606000"/>
          </a:xfrm>
          <a:prstGeom prst="rect">
            <a:avLst/>
          </a:prstGeom>
          <a:solidFill>
            <a:schemeClr val="dk1">
              <a:alpha val="56699"/>
            </a:schemeClr>
          </a:solidFill>
        </p:spPr>
        <p:txBody>
          <a:bodyPr anchorCtr="0" anchor="t" bIns="91425" lIns="234000" spcFirstLastPara="1" rIns="234000" wrap="square" tIns="234000">
            <a:noAutofit/>
          </a:bodyPr>
          <a:lstStyle/>
          <a:p>
            <a:pPr indent="-342900" lvl="0" marL="457200" rtl="0" algn="l">
              <a:spcBef>
                <a:spcPts val="0"/>
              </a:spcBef>
              <a:spcAft>
                <a:spcPts val="0"/>
              </a:spcAft>
              <a:buClr>
                <a:schemeClr val="lt2"/>
              </a:buClr>
              <a:buSzPts val="1800"/>
              <a:buChar char="●"/>
            </a:pPr>
            <a:r>
              <a:rPr lang="en" sz="1800"/>
              <a:t> </a:t>
            </a:r>
            <a:r>
              <a:rPr lang="en" sz="1800"/>
              <a:t>Reconstructing </a:t>
            </a:r>
            <a:r>
              <a:rPr b="1" lang="en" sz="1800">
                <a:latin typeface="Fira Sans Condensed"/>
                <a:ea typeface="Fira Sans Condensed"/>
                <a:cs typeface="Fira Sans Condensed"/>
                <a:sym typeface="Fira Sans Condensed"/>
              </a:rPr>
              <a:t>High-Resolution (HR)</a:t>
            </a:r>
            <a:r>
              <a:rPr lang="en" sz="1800"/>
              <a:t> image from its corresponding </a:t>
            </a:r>
            <a:r>
              <a:rPr b="1" lang="en" sz="1800">
                <a:latin typeface="Fira Sans Condensed"/>
                <a:ea typeface="Fira Sans Condensed"/>
                <a:cs typeface="Fira Sans Condensed"/>
                <a:sym typeface="Fira Sans Condensed"/>
              </a:rPr>
              <a:t>Low-Resolution (LR)</a:t>
            </a:r>
            <a:r>
              <a:rPr lang="en" sz="1800"/>
              <a:t> image is known as </a:t>
            </a:r>
            <a:r>
              <a:rPr b="1" lang="en" sz="1800">
                <a:latin typeface="Fira Sans Condensed"/>
                <a:ea typeface="Fira Sans Condensed"/>
                <a:cs typeface="Fira Sans Condensed"/>
                <a:sym typeface="Fira Sans Condensed"/>
              </a:rPr>
              <a:t>Super-Resolution (SR)</a:t>
            </a:r>
            <a:endParaRPr b="1" sz="1800">
              <a:latin typeface="Fira Sans Condensed"/>
              <a:ea typeface="Fira Sans Condensed"/>
              <a:cs typeface="Fira Sans Condensed"/>
              <a:sym typeface="Fira Sans Condensed"/>
            </a:endParaRPr>
          </a:p>
          <a:p>
            <a:pPr indent="0" lvl="0" marL="457200" rtl="0" algn="l">
              <a:spcBef>
                <a:spcPts val="1600"/>
              </a:spcBef>
              <a:spcAft>
                <a:spcPts val="0"/>
              </a:spcAft>
              <a:buNone/>
            </a:pPr>
            <a:r>
              <a:t/>
            </a:r>
            <a:endParaRPr b="1" sz="100">
              <a:latin typeface="Fira Sans Condensed"/>
              <a:ea typeface="Fira Sans Condensed"/>
              <a:cs typeface="Fira Sans Condensed"/>
              <a:sym typeface="Fira Sans Condensed"/>
            </a:endParaRPr>
          </a:p>
          <a:p>
            <a:pPr indent="-342900" lvl="0" marL="457200" rtl="0" algn="l">
              <a:spcBef>
                <a:spcPts val="1600"/>
              </a:spcBef>
              <a:spcAft>
                <a:spcPts val="0"/>
              </a:spcAft>
              <a:buSzPts val="1800"/>
              <a:buChar char="●"/>
            </a:pPr>
            <a:r>
              <a:rPr lang="en" sz="1800"/>
              <a:t>The goal of </a:t>
            </a:r>
            <a:r>
              <a:rPr b="1" lang="en" sz="1800">
                <a:latin typeface="Fira Sans Condensed"/>
                <a:ea typeface="Fira Sans Condensed"/>
                <a:cs typeface="Fira Sans Condensed"/>
                <a:sym typeface="Fira Sans Condensed"/>
              </a:rPr>
              <a:t>inpainting</a:t>
            </a:r>
            <a:r>
              <a:rPr lang="en" sz="1800"/>
              <a:t> is to fill the missing pixels. It can be seen as creating or modifying pixels which also includes tasks like deblurring, text removal, artifact removal, etc </a:t>
            </a:r>
            <a:endParaRPr sz="1800"/>
          </a:p>
          <a:p>
            <a:pPr indent="0" lvl="0" marL="0" rtl="0" algn="l">
              <a:spcBef>
                <a:spcPts val="1600"/>
              </a:spcBef>
              <a:spcAft>
                <a:spcPts val="0"/>
              </a:spcAft>
              <a:buNone/>
            </a:pPr>
            <a:r>
              <a:t/>
            </a:r>
            <a:endParaRPr sz="100"/>
          </a:p>
          <a:p>
            <a:pPr indent="-342900" lvl="0" marL="457200" rtl="0" algn="l">
              <a:spcBef>
                <a:spcPts val="1600"/>
              </a:spcBef>
              <a:spcAft>
                <a:spcPts val="0"/>
              </a:spcAft>
              <a:buSzPts val="1800"/>
              <a:buChar char="●"/>
            </a:pPr>
            <a:r>
              <a:rPr b="1" lang="en" sz="1800">
                <a:latin typeface="Fira Sans Condensed"/>
                <a:ea typeface="Fira Sans Condensed"/>
                <a:cs typeface="Fira Sans Condensed"/>
                <a:sym typeface="Fira Sans Condensed"/>
              </a:rPr>
              <a:t>Image Denoising</a:t>
            </a:r>
            <a:r>
              <a:rPr lang="en" sz="1800"/>
              <a:t> is the process of removing noise from the Images. The noise present in the images may be caused by various intrinsic or extrinsic conditions which are practically hard to deal with</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124" name="Google Shape;124;p25"/>
          <p:cNvSpPr txBox="1"/>
          <p:nvPr>
            <p:ph idx="4294967295" type="body"/>
          </p:nvPr>
        </p:nvSpPr>
        <p:spPr>
          <a:xfrm>
            <a:off x="720000" y="1152475"/>
            <a:ext cx="7704000" cy="3606000"/>
          </a:xfrm>
          <a:prstGeom prst="rect">
            <a:avLst/>
          </a:prstGeom>
          <a:solidFill>
            <a:schemeClr val="dk1">
              <a:alpha val="56699"/>
            </a:schemeClr>
          </a:solidFill>
        </p:spPr>
        <p:txBody>
          <a:bodyPr anchorCtr="0" anchor="t" bIns="91425" lIns="234000" spcFirstLastPara="1" rIns="234000" wrap="square" tIns="234000">
            <a:noAutofit/>
          </a:bodyPr>
          <a:lstStyle/>
          <a:p>
            <a:pPr indent="-342900" lvl="0" marL="457200" rtl="0" algn="l">
              <a:spcBef>
                <a:spcPts val="0"/>
              </a:spcBef>
              <a:spcAft>
                <a:spcPts val="0"/>
              </a:spcAft>
              <a:buClr>
                <a:schemeClr val="lt2"/>
              </a:buClr>
              <a:buSzPts val="1800"/>
              <a:buChar char="●"/>
            </a:pPr>
            <a:r>
              <a:rPr lang="en" sz="1800"/>
              <a:t> To </a:t>
            </a:r>
            <a:r>
              <a:rPr lang="en" sz="1800"/>
              <a:t>show that a randomly-initialized neural network can be used as a handcrafted </a:t>
            </a:r>
            <a:r>
              <a:rPr b="1" lang="en" sz="1800">
                <a:latin typeface="Fira Sans Condensed"/>
                <a:ea typeface="Fira Sans Condensed"/>
                <a:cs typeface="Fira Sans Condensed"/>
                <a:sym typeface="Fira Sans Condensed"/>
              </a:rPr>
              <a:t>prior </a:t>
            </a:r>
            <a:r>
              <a:rPr lang="en" sz="1800"/>
              <a:t>with excellent results in standard inverse problems such as </a:t>
            </a:r>
            <a:r>
              <a:rPr lang="en" sz="1800" u="sng"/>
              <a:t>denoising, super-resolution, and inpainting</a:t>
            </a:r>
            <a:endParaRPr sz="1800" u="sng"/>
          </a:p>
          <a:p>
            <a:pPr indent="0" lvl="0" marL="0" rtl="0" algn="l">
              <a:spcBef>
                <a:spcPts val="1600"/>
              </a:spcBef>
              <a:spcAft>
                <a:spcPts val="0"/>
              </a:spcAft>
              <a:buNone/>
            </a:pPr>
            <a:r>
              <a:t/>
            </a:r>
            <a:endParaRPr sz="1800" u="sng"/>
          </a:p>
          <a:p>
            <a:pPr indent="-342900" lvl="0" marL="457200" rtl="0" algn="l">
              <a:spcBef>
                <a:spcPts val="1600"/>
              </a:spcBef>
              <a:spcAft>
                <a:spcPts val="0"/>
              </a:spcAft>
              <a:buSzPts val="1800"/>
              <a:buChar char="●"/>
            </a:pPr>
            <a:r>
              <a:rPr lang="en" sz="1800"/>
              <a:t>This work also aims to bridge the gap between two very popular families of image restoration methods: learning-based methods using deep convolutional networks and learning-free methods based on handcrafted image priors such as self-similarity</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6"/>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Motivation</a:t>
            </a:r>
            <a:endParaRPr/>
          </a:p>
        </p:txBody>
      </p:sp>
      <p:sp>
        <p:nvSpPr>
          <p:cNvPr id="130" name="Google Shape;130;p26"/>
          <p:cNvSpPr txBox="1"/>
          <p:nvPr>
            <p:ph idx="2" type="title"/>
          </p:nvPr>
        </p:nvSpPr>
        <p:spPr>
          <a:xfrm>
            <a:off x="4849176" y="1001125"/>
            <a:ext cx="24126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31" name="Google Shape;131;p26"/>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7"/>
          <p:cNvSpPr txBox="1"/>
          <p:nvPr>
            <p:ph idx="4294967295" type="body"/>
          </p:nvPr>
        </p:nvSpPr>
        <p:spPr>
          <a:xfrm>
            <a:off x="406050" y="783075"/>
            <a:ext cx="8331900" cy="4104900"/>
          </a:xfrm>
          <a:prstGeom prst="rect">
            <a:avLst/>
          </a:prstGeom>
          <a:solidFill>
            <a:schemeClr val="dk1">
              <a:alpha val="56699"/>
            </a:schemeClr>
          </a:solidFill>
        </p:spPr>
        <p:txBody>
          <a:bodyPr anchorCtr="0" anchor="t" bIns="91425" lIns="234000" spcFirstLastPara="1" rIns="234000" wrap="square" tIns="234000">
            <a:noAutofit/>
          </a:bodyPr>
          <a:lstStyle/>
          <a:p>
            <a:pPr indent="0" lvl="0" marL="0" rtl="0" algn="l">
              <a:spcBef>
                <a:spcPts val="0"/>
              </a:spcBef>
              <a:spcAft>
                <a:spcPts val="0"/>
              </a:spcAft>
              <a:buNone/>
            </a:pPr>
            <a:r>
              <a:rPr lang="en" sz="1900"/>
              <a:t>The aim of this work is to show that a great deal of image statistics can be captured by the structure of generator ConvNets, independent of learning</a:t>
            </a:r>
            <a:endParaRPr sz="1900"/>
          </a:p>
          <a:p>
            <a:pPr indent="0" lvl="0" marL="0" rtl="0" algn="l">
              <a:spcBef>
                <a:spcPts val="1600"/>
              </a:spcBef>
              <a:spcAft>
                <a:spcPts val="0"/>
              </a:spcAft>
              <a:buNone/>
            </a:pPr>
            <a:r>
              <a:rPr b="1" lang="en" sz="1900">
                <a:latin typeface="Fira Sans Condensed"/>
                <a:ea typeface="Fira Sans Condensed"/>
                <a:cs typeface="Fira Sans Condensed"/>
                <a:sym typeface="Fira Sans Condensed"/>
              </a:rPr>
              <a:t>IDEA:</a:t>
            </a:r>
            <a:endParaRPr b="1" sz="1900">
              <a:latin typeface="Fira Sans Condensed"/>
              <a:ea typeface="Fira Sans Condensed"/>
              <a:cs typeface="Fira Sans Condensed"/>
              <a:sym typeface="Fira Sans Condensed"/>
            </a:endParaRPr>
          </a:p>
          <a:p>
            <a:pPr indent="-349250" lvl="0" marL="457200" rtl="0" algn="l">
              <a:spcBef>
                <a:spcPts val="1600"/>
              </a:spcBef>
              <a:spcAft>
                <a:spcPts val="0"/>
              </a:spcAft>
              <a:buSzPts val="1900"/>
              <a:buChar char="●"/>
            </a:pPr>
            <a:r>
              <a:rPr lang="en" sz="1900"/>
              <a:t>Fit a generator network to a single degraded image</a:t>
            </a:r>
            <a:endParaRPr sz="1900"/>
          </a:p>
          <a:p>
            <a:pPr indent="-349250" lvl="0" marL="457200" rtl="0" algn="l">
              <a:spcBef>
                <a:spcPts val="0"/>
              </a:spcBef>
              <a:spcAft>
                <a:spcPts val="0"/>
              </a:spcAft>
              <a:buSzPts val="1900"/>
              <a:buChar char="●"/>
            </a:pPr>
            <a:r>
              <a:rPr lang="en" sz="1900"/>
              <a:t>Network weights serve as a parametrization of the restored image</a:t>
            </a:r>
            <a:endParaRPr sz="1900"/>
          </a:p>
          <a:p>
            <a:pPr indent="-349250" lvl="0" marL="457200" rtl="0" algn="l">
              <a:spcBef>
                <a:spcPts val="0"/>
              </a:spcBef>
              <a:spcAft>
                <a:spcPts val="0"/>
              </a:spcAft>
              <a:buSzPts val="1900"/>
              <a:buChar char="●"/>
            </a:pPr>
            <a:r>
              <a:rPr lang="en" sz="1900"/>
              <a:t>Weights are randomly initialized and fitted to a specific degraded image </a:t>
            </a:r>
            <a:endParaRPr sz="1900"/>
          </a:p>
          <a:p>
            <a:pPr indent="-349250" lvl="0" marL="457200" rtl="0" algn="l">
              <a:spcBef>
                <a:spcPts val="0"/>
              </a:spcBef>
              <a:spcAft>
                <a:spcPts val="0"/>
              </a:spcAft>
              <a:buSzPts val="1900"/>
              <a:buChar char="●"/>
            </a:pPr>
            <a:r>
              <a:rPr lang="en" sz="1900"/>
              <a:t>The only information used to perform reconstruction is contained in the single degraded input image and the handcrafted structure of the network used for reconstruction</a:t>
            </a:r>
            <a:endParaRPr sz="19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a:p>
        </p:txBody>
      </p:sp>
      <p:sp>
        <p:nvSpPr>
          <p:cNvPr id="137" name="Google Shape;137;p27"/>
          <p:cNvSpPr txBox="1"/>
          <p:nvPr>
            <p:ph type="title"/>
          </p:nvPr>
        </p:nvSpPr>
        <p:spPr>
          <a:xfrm>
            <a:off x="720000" y="15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A NEW METHOD?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8"/>
          <p:cNvSpPr txBox="1"/>
          <p:nvPr>
            <p:ph idx="4294967295" type="body"/>
          </p:nvPr>
        </p:nvSpPr>
        <p:spPr>
          <a:xfrm>
            <a:off x="406050" y="1393025"/>
            <a:ext cx="8331900" cy="3495000"/>
          </a:xfrm>
          <a:prstGeom prst="rect">
            <a:avLst/>
          </a:prstGeom>
          <a:solidFill>
            <a:schemeClr val="dk1">
              <a:alpha val="56699"/>
            </a:schemeClr>
          </a:solidFill>
        </p:spPr>
        <p:txBody>
          <a:bodyPr anchorCtr="0" anchor="ctr" bIns="91425" lIns="234000" spcFirstLastPara="1" rIns="234000" wrap="square" tIns="234000">
            <a:noAutofit/>
          </a:bodyPr>
          <a:lstStyle/>
          <a:p>
            <a:pPr indent="0" lvl="0" marL="457200" rtl="0" algn="l">
              <a:spcBef>
                <a:spcPts val="0"/>
              </a:spcBef>
              <a:spcAft>
                <a:spcPts val="0"/>
              </a:spcAft>
              <a:buNone/>
            </a:pPr>
            <a:r>
              <a:rPr lang="en" sz="2100"/>
              <a:t>We show that this very simple formulation is very competitive for standard image processing problems such as </a:t>
            </a:r>
            <a:r>
              <a:rPr b="1" lang="en" sz="2100">
                <a:latin typeface="Fira Sans Condensed"/>
                <a:ea typeface="Fira Sans Condensed"/>
                <a:cs typeface="Fira Sans Condensed"/>
                <a:sym typeface="Fira Sans Condensed"/>
              </a:rPr>
              <a:t>denoising, inpainting, super-resolution, and detail enhancement.</a:t>
            </a:r>
            <a:endParaRPr b="1" sz="2100">
              <a:latin typeface="Fira Sans Condensed"/>
              <a:ea typeface="Fira Sans Condensed"/>
              <a:cs typeface="Fira Sans Condensed"/>
              <a:sym typeface="Fira Sans Condensed"/>
            </a:endParaRPr>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a:p>
        </p:txBody>
      </p:sp>
      <p:sp>
        <p:nvSpPr>
          <p:cNvPr id="143" name="Google Shape;143;p28"/>
          <p:cNvSpPr txBox="1"/>
          <p:nvPr>
            <p:ph type="title"/>
          </p:nvPr>
        </p:nvSpPr>
        <p:spPr>
          <a:xfrm>
            <a:off x="720000" y="5730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A NEW METHOD?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a:t>
            </a:r>
            <a:r>
              <a:rPr lang="en"/>
              <a:t>roposed Solution</a:t>
            </a:r>
            <a:endParaRPr/>
          </a:p>
        </p:txBody>
      </p:sp>
      <p:sp>
        <p:nvSpPr>
          <p:cNvPr id="149" name="Google Shape;149;p29"/>
          <p:cNvSpPr txBox="1"/>
          <p:nvPr>
            <p:ph idx="2" type="title"/>
          </p:nvPr>
        </p:nvSpPr>
        <p:spPr>
          <a:xfrm>
            <a:off x="4849176" y="1001125"/>
            <a:ext cx="22809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150" name="Google Shape;150;p29"/>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0"/>
          <p:cNvSpPr txBox="1"/>
          <p:nvPr>
            <p:ph idx="4294967295" type="body"/>
          </p:nvPr>
        </p:nvSpPr>
        <p:spPr>
          <a:xfrm>
            <a:off x="313225" y="1160700"/>
            <a:ext cx="8242800" cy="3606000"/>
          </a:xfrm>
          <a:prstGeom prst="rect">
            <a:avLst/>
          </a:prstGeom>
          <a:solidFill>
            <a:schemeClr val="dk1">
              <a:alpha val="56699"/>
            </a:schemeClr>
          </a:solidFill>
        </p:spPr>
        <p:txBody>
          <a:bodyPr anchorCtr="0" anchor="t" bIns="91425" lIns="234000" spcFirstLastPara="1" rIns="234000" wrap="square" tIns="234000">
            <a:noAutofit/>
          </a:bodyPr>
          <a:lstStyle/>
          <a:p>
            <a:pPr indent="0" lvl="0" marL="457200" rtl="0" algn="l">
              <a:spcBef>
                <a:spcPts val="0"/>
              </a:spcBef>
              <a:spcAft>
                <a:spcPts val="0"/>
              </a:spcAft>
              <a:buNone/>
            </a:pPr>
            <a:r>
              <a:rPr lang="en" sz="1700"/>
              <a:t>Deep networks are applied to image generation by learning generator/decoder networks x = f</a:t>
            </a:r>
            <a:r>
              <a:rPr baseline="-25000" lang="en" sz="1700"/>
              <a:t>θ</a:t>
            </a:r>
            <a:r>
              <a:rPr lang="en" sz="1700"/>
              <a:t>(z) that map a random code vector z to an image x.</a:t>
            </a:r>
            <a:endParaRPr sz="1700"/>
          </a:p>
          <a:p>
            <a:pPr indent="0" lvl="0" marL="457200" rtl="0" algn="l">
              <a:spcBef>
                <a:spcPts val="1600"/>
              </a:spcBef>
              <a:spcAft>
                <a:spcPts val="0"/>
              </a:spcAft>
              <a:buNone/>
            </a:pPr>
            <a:r>
              <a:rPr lang="en" sz="1700"/>
              <a:t>Our aim is to investigate the prior implicitly captured by the choice of a particular generator network structure, before any of its parameters are learned</a:t>
            </a:r>
            <a:endParaRPr sz="1700"/>
          </a:p>
          <a:p>
            <a:pPr indent="0" lvl="0" marL="457200" rtl="0" algn="l">
              <a:spcBef>
                <a:spcPts val="1600"/>
              </a:spcBef>
              <a:spcAft>
                <a:spcPts val="0"/>
              </a:spcAft>
              <a:buNone/>
            </a:pPr>
            <a:r>
              <a:rPr lang="en" sz="1700"/>
              <a:t>Parametrization x = f</a:t>
            </a:r>
            <a:r>
              <a:rPr baseline="-25000" lang="en" sz="1700"/>
              <a:t>θ</a:t>
            </a:r>
            <a:r>
              <a:rPr lang="en" sz="1700"/>
              <a:t>(z) of an image x ∈ R</a:t>
            </a:r>
            <a:r>
              <a:rPr baseline="30000" lang="en" sz="1700"/>
              <a:t>3✕H✕W</a:t>
            </a:r>
            <a:endParaRPr sz="1700"/>
          </a:p>
          <a:p>
            <a:pPr indent="0" lvl="0" marL="457200" rtl="0" algn="l">
              <a:spcBef>
                <a:spcPts val="1600"/>
              </a:spcBef>
              <a:spcAft>
                <a:spcPts val="0"/>
              </a:spcAft>
              <a:buNone/>
            </a:pPr>
            <a:r>
              <a:rPr lang="en" sz="1700"/>
              <a:t>Most of our experiments are performed using a U-Net type “hourglass” architecture with skip-connections, where z and x have the same spatial size.</a:t>
            </a:r>
            <a:endParaRPr sz="1700"/>
          </a:p>
          <a:p>
            <a:pPr indent="0" lvl="0" marL="457200" rtl="0" algn="l">
              <a:spcBef>
                <a:spcPts val="1600"/>
              </a:spcBef>
              <a:spcAft>
                <a:spcPts val="0"/>
              </a:spcAft>
              <a:buNone/>
            </a:pPr>
            <a:r>
              <a:t/>
            </a:r>
            <a:endParaRPr sz="17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6" name="Google Shape;156;p30"/>
          <p:cNvSpPr txBox="1"/>
          <p:nvPr>
            <p:ph type="title"/>
          </p:nvPr>
        </p:nvSpPr>
        <p:spPr>
          <a:xfrm>
            <a:off x="720000" y="369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METHOD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